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DM Sans" pitchFamily="2" charset="0"/>
      <p:regular r:id="rId14"/>
    </p:embeddedFont>
    <p:embeddedFont>
      <p:font typeface="DM Sans Bold" charset="0"/>
      <p:regular r:id="rId15"/>
    </p:embeddedFont>
    <p:embeddedFont>
      <p:font typeface="DM Sans Bold Italics" panose="020B0604020202020204" charset="0"/>
      <p:regular r:id="rId16"/>
    </p:embeddedFont>
    <p:embeddedFont>
      <p:font typeface="DM Sans Italics" panose="020B0604020202020204" charset="0"/>
      <p:regular r:id="rId17"/>
    </p:embeddedFont>
    <p:embeddedFont>
      <p:font typeface="TC Octob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2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94.svg"/><Relationship Id="rId5" Type="http://schemas.openxmlformats.org/officeDocument/2006/relationships/image" Target="../media/image90.sv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2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4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jpeg"/><Relationship Id="rId9" Type="http://schemas.openxmlformats.org/officeDocument/2006/relationships/image" Target="../media/image20.svg"/><Relationship Id="rId1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7.svg"/><Relationship Id="rId7" Type="http://schemas.openxmlformats.org/officeDocument/2006/relationships/image" Target="../media/image42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3.svg"/><Relationship Id="rId5" Type="http://schemas.openxmlformats.org/officeDocument/2006/relationships/image" Target="../media/image59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svg"/><Relationship Id="rId7" Type="http://schemas.openxmlformats.org/officeDocument/2006/relationships/image" Target="../media/image44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77.svg"/><Relationship Id="rId5" Type="http://schemas.openxmlformats.org/officeDocument/2006/relationships/image" Target="../media/image73.sv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79.svg"/><Relationship Id="rId7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28.svg"/><Relationship Id="rId10" Type="http://schemas.openxmlformats.org/officeDocument/2006/relationships/image" Target="../media/image54.svg"/><Relationship Id="rId4" Type="http://schemas.openxmlformats.org/officeDocument/2006/relationships/image" Target="../media/image27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3" Type="http://schemas.openxmlformats.org/officeDocument/2006/relationships/image" Target="../media/image82.svg"/><Relationship Id="rId7" Type="http://schemas.openxmlformats.org/officeDocument/2006/relationships/image" Target="../media/image40.sv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0.svg"/><Relationship Id="rId5" Type="http://schemas.openxmlformats.org/officeDocument/2006/relationships/image" Target="../media/image84.svg"/><Relationship Id="rId10" Type="http://schemas.openxmlformats.org/officeDocument/2006/relationships/image" Target="../media/image19.png"/><Relationship Id="rId4" Type="http://schemas.openxmlformats.org/officeDocument/2006/relationships/image" Target="../media/image83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1891" y="4633595"/>
            <a:ext cx="2870672" cy="2441124"/>
            <a:chOff x="0" y="0"/>
            <a:chExt cx="5103417" cy="43397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416" cy="4339776"/>
            </a:xfrm>
            <a:custGeom>
              <a:avLst/>
              <a:gdLst/>
              <a:ahLst/>
              <a:cxnLst/>
              <a:rect l="l" t="t" r="r" b="b"/>
              <a:pathLst>
                <a:path w="5103416" h="4339776">
                  <a:moveTo>
                    <a:pt x="5103416" y="25400"/>
                  </a:moveTo>
                  <a:cubicBezTo>
                    <a:pt x="5103416" y="11372"/>
                    <a:pt x="5092050" y="0"/>
                    <a:pt x="5078016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314376"/>
                  </a:lnTo>
                  <a:cubicBezTo>
                    <a:pt x="0" y="4328410"/>
                    <a:pt x="11372" y="4339776"/>
                    <a:pt x="25400" y="4339776"/>
                  </a:cubicBezTo>
                  <a:lnTo>
                    <a:pt x="5078016" y="4339776"/>
                  </a:lnTo>
                  <a:cubicBezTo>
                    <a:pt x="5092050" y="4339776"/>
                    <a:pt x="5103416" y="4328410"/>
                    <a:pt x="5103416" y="4314376"/>
                  </a:cubicBezTo>
                  <a:lnTo>
                    <a:pt x="5103416" y="25400"/>
                  </a:lnTo>
                  <a:close/>
                </a:path>
              </a:pathLst>
            </a:custGeom>
            <a:solidFill>
              <a:srgbClr val="CEE8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2400" y="196850"/>
              <a:ext cx="4798617" cy="3888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b="1" i="1" dirty="0">
                  <a:solidFill>
                    <a:srgbClr val="222121"/>
                  </a:solidFill>
                  <a:latin typeface="DM Sans Bold Italics"/>
                  <a:ea typeface="DM Sans Bold Italics"/>
                  <a:cs typeface="DM Sans Bold Italics"/>
                  <a:sym typeface="DM Sans Bold Italics"/>
                </a:rPr>
                <a:t>TEAM ID - 53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782402" y="4714782"/>
            <a:ext cx="666263" cy="699576"/>
          </a:xfrm>
          <a:custGeom>
            <a:avLst/>
            <a:gdLst/>
            <a:ahLst/>
            <a:cxnLst/>
            <a:rect l="l" t="t" r="r" b="b"/>
            <a:pathLst>
              <a:path w="666263" h="699576">
                <a:moveTo>
                  <a:pt x="0" y="0"/>
                </a:moveTo>
                <a:lnTo>
                  <a:pt x="666263" y="0"/>
                </a:lnTo>
                <a:lnTo>
                  <a:pt x="666263" y="699576"/>
                </a:lnTo>
                <a:lnTo>
                  <a:pt x="0" y="699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821" t="-125412" r="-1071272" b="-50390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750970" y="3340691"/>
            <a:ext cx="7552968" cy="769029"/>
          </a:xfrm>
          <a:custGeom>
            <a:avLst/>
            <a:gdLst/>
            <a:ahLst/>
            <a:cxnLst/>
            <a:rect l="l" t="t" r="r" b="b"/>
            <a:pathLst>
              <a:path w="7552968" h="769029">
                <a:moveTo>
                  <a:pt x="0" y="0"/>
                </a:moveTo>
                <a:lnTo>
                  <a:pt x="7552968" y="0"/>
                </a:lnTo>
                <a:lnTo>
                  <a:pt x="7552968" y="769029"/>
                </a:lnTo>
                <a:lnTo>
                  <a:pt x="0" y="769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520333" y="4419432"/>
            <a:ext cx="3495620" cy="2904542"/>
          </a:xfrm>
          <a:custGeom>
            <a:avLst/>
            <a:gdLst/>
            <a:ahLst/>
            <a:cxnLst/>
            <a:rect l="l" t="t" r="r" b="b"/>
            <a:pathLst>
              <a:path w="3495620" h="2904542">
                <a:moveTo>
                  <a:pt x="0" y="0"/>
                </a:moveTo>
                <a:lnTo>
                  <a:pt x="3495620" y="0"/>
                </a:lnTo>
                <a:lnTo>
                  <a:pt x="3495620" y="2904542"/>
                </a:lnTo>
                <a:lnTo>
                  <a:pt x="0" y="2904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907989" flipH="1">
            <a:off x="10147280" y="1021249"/>
            <a:ext cx="1260266" cy="1031469"/>
          </a:xfrm>
          <a:custGeom>
            <a:avLst/>
            <a:gdLst/>
            <a:ahLst/>
            <a:cxnLst/>
            <a:rect l="l" t="t" r="r" b="b"/>
            <a:pathLst>
              <a:path w="1260266" h="1031469">
                <a:moveTo>
                  <a:pt x="1260266" y="0"/>
                </a:moveTo>
                <a:lnTo>
                  <a:pt x="0" y="0"/>
                </a:lnTo>
                <a:lnTo>
                  <a:pt x="0" y="1031469"/>
                </a:lnTo>
                <a:lnTo>
                  <a:pt x="1260266" y="1031469"/>
                </a:lnTo>
                <a:lnTo>
                  <a:pt x="12602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8252" b="-3642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239490" y="2468072"/>
            <a:ext cx="1781866" cy="1072359"/>
          </a:xfrm>
          <a:custGeom>
            <a:avLst/>
            <a:gdLst/>
            <a:ahLst/>
            <a:cxnLst/>
            <a:rect l="l" t="t" r="r" b="b"/>
            <a:pathLst>
              <a:path w="1781866" h="1072359">
                <a:moveTo>
                  <a:pt x="0" y="0"/>
                </a:moveTo>
                <a:lnTo>
                  <a:pt x="1781866" y="0"/>
                </a:lnTo>
                <a:lnTo>
                  <a:pt x="1781866" y="1072359"/>
                </a:lnTo>
                <a:lnTo>
                  <a:pt x="0" y="1072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5015953" y="3297636"/>
            <a:ext cx="2925353" cy="4855921"/>
            <a:chOff x="0" y="0"/>
            <a:chExt cx="5200628" cy="8632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00628" cy="8632748"/>
            </a:xfrm>
            <a:custGeom>
              <a:avLst/>
              <a:gdLst/>
              <a:ahLst/>
              <a:cxnLst/>
              <a:rect l="l" t="t" r="r" b="b"/>
              <a:pathLst>
                <a:path w="5200628" h="8632748">
                  <a:moveTo>
                    <a:pt x="5200628" y="25400"/>
                  </a:moveTo>
                  <a:cubicBezTo>
                    <a:pt x="5200628" y="11372"/>
                    <a:pt x="5189262" y="0"/>
                    <a:pt x="5175228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8607348"/>
                  </a:lnTo>
                  <a:cubicBezTo>
                    <a:pt x="0" y="8621382"/>
                    <a:pt x="11372" y="8632748"/>
                    <a:pt x="25400" y="8632748"/>
                  </a:cubicBezTo>
                  <a:lnTo>
                    <a:pt x="5175228" y="8632748"/>
                  </a:lnTo>
                  <a:cubicBezTo>
                    <a:pt x="5189262" y="8632748"/>
                    <a:pt x="5200628" y="8621382"/>
                    <a:pt x="5200628" y="8607348"/>
                  </a:cubicBezTo>
                  <a:lnTo>
                    <a:pt x="5200628" y="25400"/>
                  </a:lnTo>
                  <a:close/>
                </a:path>
              </a:pathLst>
            </a:custGeom>
            <a:solidFill>
              <a:srgbClr val="FCFB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196850"/>
              <a:ext cx="4895828" cy="8181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Sandeep Kumar</a:t>
              </a:r>
            </a:p>
            <a:p>
              <a:pPr algn="l">
                <a:lnSpc>
                  <a:spcPts val="3919"/>
                </a:lnSpc>
              </a:pPr>
              <a:endPara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Sakshi         Wadhwa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Sahil Kumar</a:t>
              </a:r>
            </a:p>
            <a:p>
              <a:pPr algn="ctr">
                <a:lnSpc>
                  <a:spcPts val="3919"/>
                </a:lnSpc>
              </a:pPr>
              <a:endPara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Vasil Akhtar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70015" y="3004168"/>
            <a:ext cx="1101190" cy="436472"/>
          </a:xfrm>
          <a:custGeom>
            <a:avLst/>
            <a:gdLst/>
            <a:ahLst/>
            <a:cxnLst/>
            <a:rect l="l" t="t" r="r" b="b"/>
            <a:pathLst>
              <a:path w="1101190" h="436472">
                <a:moveTo>
                  <a:pt x="0" y="0"/>
                </a:moveTo>
                <a:lnTo>
                  <a:pt x="1101189" y="0"/>
                </a:lnTo>
                <a:lnTo>
                  <a:pt x="1101189" y="436472"/>
                </a:lnTo>
                <a:lnTo>
                  <a:pt x="0" y="436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3448665" y="204597"/>
            <a:ext cx="11696820" cy="260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8"/>
              </a:lnSpc>
            </a:pPr>
            <a:r>
              <a:rPr lang="en-US" sz="15027" dirty="0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COD-A-FESTX 2.0</a:t>
            </a:r>
          </a:p>
        </p:txBody>
      </p:sp>
      <p:sp>
        <p:nvSpPr>
          <p:cNvPr id="15" name="Freeform 15"/>
          <p:cNvSpPr/>
          <p:nvPr/>
        </p:nvSpPr>
        <p:spPr>
          <a:xfrm>
            <a:off x="7319738" y="6950026"/>
            <a:ext cx="9068634" cy="249387"/>
          </a:xfrm>
          <a:custGeom>
            <a:avLst/>
            <a:gdLst/>
            <a:ahLst/>
            <a:cxnLst/>
            <a:rect l="l" t="t" r="r" b="b"/>
            <a:pathLst>
              <a:path w="9068634" h="249387">
                <a:moveTo>
                  <a:pt x="0" y="0"/>
                </a:moveTo>
                <a:lnTo>
                  <a:pt x="9068634" y="0"/>
                </a:lnTo>
                <a:lnTo>
                  <a:pt x="9068634" y="249387"/>
                </a:lnTo>
                <a:lnTo>
                  <a:pt x="0" y="249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234132">
            <a:off x="11565497" y="9199981"/>
            <a:ext cx="7998997" cy="1599799"/>
          </a:xfrm>
          <a:custGeom>
            <a:avLst/>
            <a:gdLst/>
            <a:ahLst/>
            <a:cxnLst/>
            <a:rect l="l" t="t" r="r" b="b"/>
            <a:pathLst>
              <a:path w="7998997" h="1599799">
                <a:moveTo>
                  <a:pt x="0" y="0"/>
                </a:moveTo>
                <a:lnTo>
                  <a:pt x="7998997" y="0"/>
                </a:lnTo>
                <a:lnTo>
                  <a:pt x="7998997" y="1599799"/>
                </a:lnTo>
                <a:lnTo>
                  <a:pt x="0" y="15997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6004220" y="8609755"/>
            <a:ext cx="319899" cy="319899"/>
          </a:xfrm>
          <a:custGeom>
            <a:avLst/>
            <a:gdLst/>
            <a:ahLst/>
            <a:cxnLst/>
            <a:rect l="l" t="t" r="r" b="b"/>
            <a:pathLst>
              <a:path w="319899" h="319899">
                <a:moveTo>
                  <a:pt x="0" y="0"/>
                </a:moveTo>
                <a:lnTo>
                  <a:pt x="319899" y="0"/>
                </a:lnTo>
                <a:lnTo>
                  <a:pt x="319899" y="319899"/>
                </a:lnTo>
                <a:lnTo>
                  <a:pt x="0" y="3198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213037">
            <a:off x="-542066" y="-526432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-1075989">
            <a:off x="901263" y="7640315"/>
            <a:ext cx="1226068" cy="1127982"/>
          </a:xfrm>
          <a:custGeom>
            <a:avLst/>
            <a:gdLst/>
            <a:ahLst/>
            <a:cxnLst/>
            <a:rect l="l" t="t" r="r" b="b"/>
            <a:pathLst>
              <a:path w="1226068" h="1127982">
                <a:moveTo>
                  <a:pt x="0" y="0"/>
                </a:moveTo>
                <a:lnTo>
                  <a:pt x="1226067" y="0"/>
                </a:lnTo>
                <a:lnTo>
                  <a:pt x="1226067" y="1127982"/>
                </a:lnTo>
                <a:lnTo>
                  <a:pt x="0" y="11279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3127595" y="8609755"/>
            <a:ext cx="902338" cy="830151"/>
          </a:xfrm>
          <a:custGeom>
            <a:avLst/>
            <a:gdLst/>
            <a:ahLst/>
            <a:cxnLst/>
            <a:rect l="l" t="t" r="r" b="b"/>
            <a:pathLst>
              <a:path w="902338" h="830151">
                <a:moveTo>
                  <a:pt x="0" y="0"/>
                </a:moveTo>
                <a:lnTo>
                  <a:pt x="902339" y="0"/>
                </a:lnTo>
                <a:lnTo>
                  <a:pt x="902339" y="830151"/>
                </a:lnTo>
                <a:lnTo>
                  <a:pt x="0" y="8301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820942">
            <a:off x="16049446" y="664726"/>
            <a:ext cx="677852" cy="803489"/>
          </a:xfrm>
          <a:custGeom>
            <a:avLst/>
            <a:gdLst/>
            <a:ahLst/>
            <a:cxnLst/>
            <a:rect l="l" t="t" r="r" b="b"/>
            <a:pathLst>
              <a:path w="677852" h="803489">
                <a:moveTo>
                  <a:pt x="0" y="0"/>
                </a:moveTo>
                <a:lnTo>
                  <a:pt x="677852" y="0"/>
                </a:lnTo>
                <a:lnTo>
                  <a:pt x="677852" y="803489"/>
                </a:lnTo>
                <a:lnTo>
                  <a:pt x="0" y="8034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5241632" y="4775716"/>
            <a:ext cx="667671" cy="638642"/>
          </a:xfrm>
          <a:custGeom>
            <a:avLst/>
            <a:gdLst/>
            <a:ahLst/>
            <a:cxnLst/>
            <a:rect l="l" t="t" r="r" b="b"/>
            <a:pathLst>
              <a:path w="667671" h="638642">
                <a:moveTo>
                  <a:pt x="0" y="0"/>
                </a:moveTo>
                <a:lnTo>
                  <a:pt x="667671" y="0"/>
                </a:lnTo>
                <a:lnTo>
                  <a:pt x="667671" y="638642"/>
                </a:lnTo>
                <a:lnTo>
                  <a:pt x="0" y="6386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96272" t="-417258" r="-941682" b="-5188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782120" y="7951888"/>
            <a:ext cx="2299578" cy="1902378"/>
          </a:xfrm>
          <a:custGeom>
            <a:avLst/>
            <a:gdLst/>
            <a:ahLst/>
            <a:cxnLst/>
            <a:rect l="l" t="t" r="r" b="b"/>
            <a:pathLst>
              <a:path w="2299578" h="1902378">
                <a:moveTo>
                  <a:pt x="0" y="0"/>
                </a:moveTo>
                <a:lnTo>
                  <a:pt x="2299578" y="0"/>
                </a:lnTo>
                <a:lnTo>
                  <a:pt x="2299578" y="1902378"/>
                </a:lnTo>
                <a:lnTo>
                  <a:pt x="0" y="190237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11153930" y="5723162"/>
            <a:ext cx="441106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3356" b="1" i="1" dirty="0">
                <a:solidFill>
                  <a:srgbClr val="22212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Team Name</a:t>
            </a:r>
            <a:r>
              <a:rPr lang="en-US" sz="3356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</a:p>
          <a:p>
            <a:pPr algn="ctr">
              <a:lnSpc>
                <a:spcPts val="4027"/>
              </a:lnSpc>
            </a:pPr>
            <a:r>
              <a:rPr lang="en-US" sz="3356" i="1" dirty="0">
                <a:solidFill>
                  <a:srgbClr val="22212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Tech-Titans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0479">
            <a:off x="15469262" y="-1680735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8" y="0"/>
                </a:lnTo>
                <a:lnTo>
                  <a:pt x="44726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915386"/>
            <a:ext cx="7263166" cy="8202754"/>
          </a:xfrm>
          <a:custGeom>
            <a:avLst/>
            <a:gdLst/>
            <a:ahLst/>
            <a:cxnLst/>
            <a:rect l="l" t="t" r="r" b="b"/>
            <a:pathLst>
              <a:path w="7263166" h="8202754">
                <a:moveTo>
                  <a:pt x="0" y="0"/>
                </a:moveTo>
                <a:lnTo>
                  <a:pt x="7263166" y="0"/>
                </a:lnTo>
                <a:lnTo>
                  <a:pt x="7263166" y="8202754"/>
                </a:lnTo>
                <a:lnTo>
                  <a:pt x="0" y="820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942430" y="2316172"/>
            <a:ext cx="693111" cy="821575"/>
          </a:xfrm>
          <a:custGeom>
            <a:avLst/>
            <a:gdLst/>
            <a:ahLst/>
            <a:cxnLst/>
            <a:rect l="l" t="t" r="r" b="b"/>
            <a:pathLst>
              <a:path w="693111" h="821575">
                <a:moveTo>
                  <a:pt x="0" y="0"/>
                </a:moveTo>
                <a:lnTo>
                  <a:pt x="693111" y="0"/>
                </a:lnTo>
                <a:lnTo>
                  <a:pt x="693111" y="821575"/>
                </a:lnTo>
                <a:lnTo>
                  <a:pt x="0" y="82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421195" y="3794646"/>
            <a:ext cx="7559164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Electra aims to revolutionize the voting process by leveraging blockchain technology to ensure a secure, transparent, and user-friendly electoral system. By following this proposed solution, Electra will provide a reliable platform for conducting elections and referendums, reinforcing trust in the democratic process.</a:t>
            </a:r>
          </a:p>
        </p:txBody>
      </p:sp>
      <p:sp>
        <p:nvSpPr>
          <p:cNvPr id="6" name="Freeform 6"/>
          <p:cNvSpPr/>
          <p:nvPr/>
        </p:nvSpPr>
        <p:spPr>
          <a:xfrm>
            <a:off x="12854222" y="2316172"/>
            <a:ext cx="693111" cy="821575"/>
          </a:xfrm>
          <a:custGeom>
            <a:avLst/>
            <a:gdLst/>
            <a:ahLst/>
            <a:cxnLst/>
            <a:rect l="l" t="t" r="r" b="b"/>
            <a:pathLst>
              <a:path w="693111" h="821575">
                <a:moveTo>
                  <a:pt x="0" y="0"/>
                </a:moveTo>
                <a:lnTo>
                  <a:pt x="693111" y="0"/>
                </a:lnTo>
                <a:lnTo>
                  <a:pt x="693111" y="821575"/>
                </a:lnTo>
                <a:lnTo>
                  <a:pt x="0" y="82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766014" y="2316172"/>
            <a:ext cx="693111" cy="821575"/>
          </a:xfrm>
          <a:custGeom>
            <a:avLst/>
            <a:gdLst/>
            <a:ahLst/>
            <a:cxnLst/>
            <a:rect l="l" t="t" r="r" b="b"/>
            <a:pathLst>
              <a:path w="693111" h="821575">
                <a:moveTo>
                  <a:pt x="0" y="0"/>
                </a:moveTo>
                <a:lnTo>
                  <a:pt x="693111" y="0"/>
                </a:lnTo>
                <a:lnTo>
                  <a:pt x="693111" y="821575"/>
                </a:lnTo>
                <a:lnTo>
                  <a:pt x="0" y="82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962234">
            <a:off x="-109365" y="1835952"/>
            <a:ext cx="1709143" cy="2391931"/>
          </a:xfrm>
          <a:custGeom>
            <a:avLst/>
            <a:gdLst/>
            <a:ahLst/>
            <a:cxnLst/>
            <a:rect l="l" t="t" r="r" b="b"/>
            <a:pathLst>
              <a:path w="1709143" h="2391931">
                <a:moveTo>
                  <a:pt x="0" y="0"/>
                </a:moveTo>
                <a:lnTo>
                  <a:pt x="1709143" y="0"/>
                </a:lnTo>
                <a:lnTo>
                  <a:pt x="1709143" y="2391931"/>
                </a:lnTo>
                <a:lnTo>
                  <a:pt x="0" y="2391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099713" y="6106366"/>
            <a:ext cx="5015541" cy="1076062"/>
          </a:xfrm>
          <a:custGeom>
            <a:avLst/>
            <a:gdLst/>
            <a:ahLst/>
            <a:cxnLst/>
            <a:rect l="l" t="t" r="r" b="b"/>
            <a:pathLst>
              <a:path w="5015541" h="1076062">
                <a:moveTo>
                  <a:pt x="0" y="0"/>
                </a:moveTo>
                <a:lnTo>
                  <a:pt x="5015542" y="0"/>
                </a:lnTo>
                <a:lnTo>
                  <a:pt x="5015542" y="1076062"/>
                </a:lnTo>
                <a:lnTo>
                  <a:pt x="0" y="1076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632876" y="4671049"/>
            <a:ext cx="6054814" cy="144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8292" y="904434"/>
            <a:ext cx="8236899" cy="8478132"/>
          </a:xfrm>
          <a:custGeom>
            <a:avLst/>
            <a:gdLst/>
            <a:ahLst/>
            <a:cxnLst/>
            <a:rect l="l" t="t" r="r" b="b"/>
            <a:pathLst>
              <a:path w="8236899" h="8478132">
                <a:moveTo>
                  <a:pt x="0" y="0"/>
                </a:moveTo>
                <a:lnTo>
                  <a:pt x="8236899" y="0"/>
                </a:lnTo>
                <a:lnTo>
                  <a:pt x="8236899" y="8478132"/>
                </a:lnTo>
                <a:lnTo>
                  <a:pt x="0" y="8478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7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978424" y="4806053"/>
            <a:ext cx="6716635" cy="172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1899" dirty="0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THANKYOU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28042" y="4855776"/>
            <a:ext cx="3369833" cy="5435215"/>
          </a:xfrm>
          <a:custGeom>
            <a:avLst/>
            <a:gdLst/>
            <a:ahLst/>
            <a:cxnLst/>
            <a:rect l="l" t="t" r="r" b="b"/>
            <a:pathLst>
              <a:path w="3369833" h="5435215">
                <a:moveTo>
                  <a:pt x="0" y="0"/>
                </a:moveTo>
                <a:lnTo>
                  <a:pt x="3369833" y="0"/>
                </a:lnTo>
                <a:lnTo>
                  <a:pt x="3369833" y="5435215"/>
                </a:lnTo>
                <a:lnTo>
                  <a:pt x="0" y="543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08155" y="1893247"/>
            <a:ext cx="6181391" cy="6500507"/>
          </a:xfrm>
          <a:custGeom>
            <a:avLst/>
            <a:gdLst/>
            <a:ahLst/>
            <a:cxnLst/>
            <a:rect l="l" t="t" r="r" b="b"/>
            <a:pathLst>
              <a:path w="6181391" h="6500507">
                <a:moveTo>
                  <a:pt x="0" y="0"/>
                </a:moveTo>
                <a:lnTo>
                  <a:pt x="6181391" y="0"/>
                </a:lnTo>
                <a:lnTo>
                  <a:pt x="6181391" y="6500506"/>
                </a:lnTo>
                <a:lnTo>
                  <a:pt x="0" y="650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667203" y="1947209"/>
            <a:ext cx="5094320" cy="480695"/>
            <a:chOff x="0" y="0"/>
            <a:chExt cx="6792426" cy="640927"/>
          </a:xfrm>
        </p:grpSpPr>
        <p:sp>
          <p:nvSpPr>
            <p:cNvPr id="5" name="TextBox 5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Problem Statement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67203" y="2932524"/>
            <a:ext cx="5094320" cy="480695"/>
            <a:chOff x="0" y="0"/>
            <a:chExt cx="6792426" cy="640927"/>
          </a:xfrm>
        </p:grpSpPr>
        <p:sp>
          <p:nvSpPr>
            <p:cNvPr id="8" name="TextBox 8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Idea Board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67203" y="3917838"/>
            <a:ext cx="5094320" cy="480695"/>
            <a:chOff x="0" y="0"/>
            <a:chExt cx="6792426" cy="640927"/>
          </a:xfrm>
        </p:grpSpPr>
        <p:sp>
          <p:nvSpPr>
            <p:cNvPr id="11" name="TextBox 11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Electra Blockchain 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67203" y="4903152"/>
            <a:ext cx="5094320" cy="480695"/>
            <a:chOff x="0" y="0"/>
            <a:chExt cx="6792426" cy="640927"/>
          </a:xfrm>
        </p:grpSpPr>
        <p:sp>
          <p:nvSpPr>
            <p:cNvPr id="14" name="TextBox 14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Overview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67203" y="5888467"/>
            <a:ext cx="5094320" cy="480695"/>
            <a:chOff x="0" y="0"/>
            <a:chExt cx="6792426" cy="640927"/>
          </a:xfrm>
        </p:grpSpPr>
        <p:sp>
          <p:nvSpPr>
            <p:cNvPr id="17" name="TextBox 17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How it Works 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67203" y="6873781"/>
            <a:ext cx="5094320" cy="480695"/>
            <a:chOff x="0" y="0"/>
            <a:chExt cx="6792426" cy="640927"/>
          </a:xfrm>
        </p:grpSpPr>
        <p:sp>
          <p:nvSpPr>
            <p:cNvPr id="20" name="TextBox 20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Technical Architecture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667203" y="7859095"/>
            <a:ext cx="5094320" cy="480695"/>
            <a:chOff x="0" y="0"/>
            <a:chExt cx="6792426" cy="640927"/>
          </a:xfrm>
        </p:grpSpPr>
        <p:sp>
          <p:nvSpPr>
            <p:cNvPr id="23" name="TextBox 23"/>
            <p:cNvSpPr txBox="1"/>
            <p:nvPr/>
          </p:nvSpPr>
          <p:spPr>
            <a:xfrm>
              <a:off x="699018" y="-66675"/>
              <a:ext cx="609340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sng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Conclusion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4739"/>
              <a:ext cx="511102" cy="431450"/>
            </a:xfrm>
            <a:custGeom>
              <a:avLst/>
              <a:gdLst/>
              <a:ahLst/>
              <a:cxnLst/>
              <a:rect l="l" t="t" r="r" b="b"/>
              <a:pathLst>
                <a:path w="511102" h="431450">
                  <a:moveTo>
                    <a:pt x="0" y="0"/>
                  </a:moveTo>
                  <a:lnTo>
                    <a:pt x="511102" y="0"/>
                  </a:lnTo>
                  <a:lnTo>
                    <a:pt x="511102" y="431449"/>
                  </a:lnTo>
                  <a:lnTo>
                    <a:pt x="0" y="43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0527" t="-642995" r="-767537" b="-4208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Freeform 25"/>
          <p:cNvSpPr/>
          <p:nvPr/>
        </p:nvSpPr>
        <p:spPr>
          <a:xfrm rot="899855">
            <a:off x="13682312" y="-1026482"/>
            <a:ext cx="5426572" cy="2555422"/>
          </a:xfrm>
          <a:custGeom>
            <a:avLst/>
            <a:gdLst/>
            <a:ahLst/>
            <a:cxnLst/>
            <a:rect l="l" t="t" r="r" b="b"/>
            <a:pathLst>
              <a:path w="5426572" h="2555422">
                <a:moveTo>
                  <a:pt x="0" y="0"/>
                </a:moveTo>
                <a:lnTo>
                  <a:pt x="5426572" y="0"/>
                </a:lnTo>
                <a:lnTo>
                  <a:pt x="5426572" y="2555422"/>
                </a:lnTo>
                <a:lnTo>
                  <a:pt x="0" y="2555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1255211" flipH="1" flipV="1">
            <a:off x="7325549" y="3258986"/>
            <a:ext cx="2162069" cy="530690"/>
          </a:xfrm>
          <a:custGeom>
            <a:avLst/>
            <a:gdLst/>
            <a:ahLst/>
            <a:cxnLst/>
            <a:rect l="l" t="t" r="r" b="b"/>
            <a:pathLst>
              <a:path w="2162069" h="530690">
                <a:moveTo>
                  <a:pt x="2162069" y="530690"/>
                </a:moveTo>
                <a:lnTo>
                  <a:pt x="0" y="530690"/>
                </a:lnTo>
                <a:lnTo>
                  <a:pt x="0" y="0"/>
                </a:lnTo>
                <a:lnTo>
                  <a:pt x="2162069" y="0"/>
                </a:lnTo>
                <a:lnTo>
                  <a:pt x="2162069" y="53069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-259026">
            <a:off x="15771496" y="788221"/>
            <a:ext cx="4232905" cy="2408908"/>
          </a:xfrm>
          <a:custGeom>
            <a:avLst/>
            <a:gdLst/>
            <a:ahLst/>
            <a:cxnLst/>
            <a:rect l="l" t="t" r="r" b="b"/>
            <a:pathLst>
              <a:path w="4232905" h="2408908">
                <a:moveTo>
                  <a:pt x="0" y="0"/>
                </a:moveTo>
                <a:lnTo>
                  <a:pt x="4232905" y="0"/>
                </a:lnTo>
                <a:lnTo>
                  <a:pt x="4232905" y="2408908"/>
                </a:lnTo>
                <a:lnTo>
                  <a:pt x="0" y="2408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130414">
            <a:off x="1424965" y="2905869"/>
            <a:ext cx="966380" cy="1014699"/>
          </a:xfrm>
          <a:custGeom>
            <a:avLst/>
            <a:gdLst/>
            <a:ahLst/>
            <a:cxnLst/>
            <a:rect l="l" t="t" r="r" b="b"/>
            <a:pathLst>
              <a:path w="966380" h="1014699">
                <a:moveTo>
                  <a:pt x="0" y="0"/>
                </a:moveTo>
                <a:lnTo>
                  <a:pt x="966380" y="0"/>
                </a:lnTo>
                <a:lnTo>
                  <a:pt x="966380" y="1014700"/>
                </a:lnTo>
                <a:lnTo>
                  <a:pt x="0" y="1014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74821" t="-125412" r="-1071272" b="-50390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975475" flipH="1">
            <a:off x="14639125" y="9371913"/>
            <a:ext cx="2244795" cy="1253162"/>
          </a:xfrm>
          <a:custGeom>
            <a:avLst/>
            <a:gdLst/>
            <a:ahLst/>
            <a:cxnLst/>
            <a:rect l="l" t="t" r="r" b="b"/>
            <a:pathLst>
              <a:path w="2244795" h="1253162">
                <a:moveTo>
                  <a:pt x="2244795" y="0"/>
                </a:moveTo>
                <a:lnTo>
                  <a:pt x="0" y="0"/>
                </a:lnTo>
                <a:lnTo>
                  <a:pt x="0" y="1253162"/>
                </a:lnTo>
                <a:lnTo>
                  <a:pt x="2244795" y="1253162"/>
                </a:lnTo>
                <a:lnTo>
                  <a:pt x="2244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83405" t="-52619" r="-276872" b="-3540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2245388" y="4326695"/>
            <a:ext cx="5506924" cy="169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68"/>
              </a:lnSpc>
            </a:pPr>
            <a:r>
              <a:rPr lang="en-US" sz="11698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02814" y="1598234"/>
            <a:ext cx="5943155" cy="7090532"/>
          </a:xfrm>
          <a:custGeom>
            <a:avLst/>
            <a:gdLst/>
            <a:ahLst/>
            <a:cxnLst/>
            <a:rect l="l" t="t" r="r" b="b"/>
            <a:pathLst>
              <a:path w="5943155" h="7090532">
                <a:moveTo>
                  <a:pt x="0" y="0"/>
                </a:moveTo>
                <a:lnTo>
                  <a:pt x="5943155" y="0"/>
                </a:lnTo>
                <a:lnTo>
                  <a:pt x="5943155" y="7090532"/>
                </a:lnTo>
                <a:lnTo>
                  <a:pt x="0" y="709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7088247">
            <a:off x="9522312" y="1578213"/>
            <a:ext cx="915399" cy="1603406"/>
          </a:xfrm>
          <a:custGeom>
            <a:avLst/>
            <a:gdLst/>
            <a:ahLst/>
            <a:cxnLst/>
            <a:rect l="l" t="t" r="r" b="b"/>
            <a:pathLst>
              <a:path w="915399" h="1603406">
                <a:moveTo>
                  <a:pt x="0" y="0"/>
                </a:moveTo>
                <a:lnTo>
                  <a:pt x="915399" y="0"/>
                </a:lnTo>
                <a:lnTo>
                  <a:pt x="915399" y="1603406"/>
                </a:lnTo>
                <a:lnTo>
                  <a:pt x="0" y="160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805310">
            <a:off x="17052816" y="4286183"/>
            <a:ext cx="1817049" cy="1714634"/>
          </a:xfrm>
          <a:custGeom>
            <a:avLst/>
            <a:gdLst/>
            <a:ahLst/>
            <a:cxnLst/>
            <a:rect l="l" t="t" r="r" b="b"/>
            <a:pathLst>
              <a:path w="1817049" h="1714634">
                <a:moveTo>
                  <a:pt x="0" y="0"/>
                </a:moveTo>
                <a:lnTo>
                  <a:pt x="1817049" y="0"/>
                </a:lnTo>
                <a:lnTo>
                  <a:pt x="1817049" y="1714634"/>
                </a:lnTo>
                <a:lnTo>
                  <a:pt x="0" y="171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9933" y="3018213"/>
            <a:ext cx="7552968" cy="769029"/>
          </a:xfrm>
          <a:custGeom>
            <a:avLst/>
            <a:gdLst/>
            <a:ahLst/>
            <a:cxnLst/>
            <a:rect l="l" t="t" r="r" b="b"/>
            <a:pathLst>
              <a:path w="7552968" h="769029">
                <a:moveTo>
                  <a:pt x="0" y="0"/>
                </a:moveTo>
                <a:lnTo>
                  <a:pt x="7552968" y="0"/>
                </a:lnTo>
                <a:lnTo>
                  <a:pt x="7552968" y="769029"/>
                </a:lnTo>
                <a:lnTo>
                  <a:pt x="0" y="769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741453" y="1691110"/>
            <a:ext cx="9874114" cy="6474190"/>
            <a:chOff x="0" y="0"/>
            <a:chExt cx="13165486" cy="8632253"/>
          </a:xfrm>
        </p:grpSpPr>
        <p:sp>
          <p:nvSpPr>
            <p:cNvPr id="7" name="TextBox 7"/>
            <p:cNvSpPr txBox="1"/>
            <p:nvPr/>
          </p:nvSpPr>
          <p:spPr>
            <a:xfrm>
              <a:off x="0" y="4707530"/>
              <a:ext cx="13165486" cy="3924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Design and implement a secure voting platform using blockchain technology , with a focus on creating an intuitive and visually appealing web interface using HTML and CSS the platform should allow users to cast their votes securely, with each vote being recorded on a blockchain ,ensuring transparency and trust in the election process.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200"/>
              <a:ext cx="13165486" cy="3801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dirty="0">
                  <a:solidFill>
                    <a:srgbClr val="222121"/>
                  </a:solidFill>
                  <a:latin typeface="TC October"/>
                  <a:ea typeface="TC October"/>
                  <a:cs typeface="TC October"/>
                  <a:sym typeface="TC October"/>
                </a:rPr>
                <a:t>PROBLEM STATEMENT -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54140" y="5329929"/>
            <a:ext cx="6978720" cy="3311181"/>
          </a:xfrm>
          <a:custGeom>
            <a:avLst/>
            <a:gdLst/>
            <a:ahLst/>
            <a:cxnLst/>
            <a:rect l="l" t="t" r="r" b="b"/>
            <a:pathLst>
              <a:path w="6978720" h="3311181">
                <a:moveTo>
                  <a:pt x="0" y="0"/>
                </a:moveTo>
                <a:lnTo>
                  <a:pt x="6978720" y="0"/>
                </a:lnTo>
                <a:lnTo>
                  <a:pt x="6978720" y="3311182"/>
                </a:lnTo>
                <a:lnTo>
                  <a:pt x="0" y="331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05" b="-92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24879" y="1664325"/>
            <a:ext cx="3307981" cy="3311181"/>
          </a:xfrm>
          <a:custGeom>
            <a:avLst/>
            <a:gdLst/>
            <a:ahLst/>
            <a:cxnLst/>
            <a:rect l="l" t="t" r="r" b="b"/>
            <a:pathLst>
              <a:path w="3307981" h="3311181">
                <a:moveTo>
                  <a:pt x="0" y="0"/>
                </a:moveTo>
                <a:lnTo>
                  <a:pt x="3307981" y="0"/>
                </a:lnTo>
                <a:lnTo>
                  <a:pt x="3307981" y="3311181"/>
                </a:lnTo>
                <a:lnTo>
                  <a:pt x="0" y="331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44" r="-209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847301" y="6764162"/>
            <a:ext cx="3179618" cy="3004281"/>
          </a:xfrm>
          <a:custGeom>
            <a:avLst/>
            <a:gdLst/>
            <a:ahLst/>
            <a:cxnLst/>
            <a:rect l="l" t="t" r="r" b="b"/>
            <a:pathLst>
              <a:path w="3179618" h="3004281">
                <a:moveTo>
                  <a:pt x="0" y="0"/>
                </a:moveTo>
                <a:lnTo>
                  <a:pt x="3179618" y="0"/>
                </a:lnTo>
                <a:lnTo>
                  <a:pt x="3179618" y="3004281"/>
                </a:lnTo>
                <a:lnTo>
                  <a:pt x="0" y="3004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69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75989">
            <a:off x="1094047" y="3091444"/>
            <a:ext cx="907013" cy="834452"/>
          </a:xfrm>
          <a:custGeom>
            <a:avLst/>
            <a:gdLst/>
            <a:ahLst/>
            <a:cxnLst/>
            <a:rect l="l" t="t" r="r" b="b"/>
            <a:pathLst>
              <a:path w="907013" h="834452">
                <a:moveTo>
                  <a:pt x="0" y="0"/>
                </a:moveTo>
                <a:lnTo>
                  <a:pt x="907013" y="0"/>
                </a:lnTo>
                <a:lnTo>
                  <a:pt x="907013" y="834452"/>
                </a:lnTo>
                <a:lnTo>
                  <a:pt x="0" y="834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428830">
            <a:off x="2135345" y="1424170"/>
            <a:ext cx="522075" cy="480309"/>
          </a:xfrm>
          <a:custGeom>
            <a:avLst/>
            <a:gdLst/>
            <a:ahLst/>
            <a:cxnLst/>
            <a:rect l="l" t="t" r="r" b="b"/>
            <a:pathLst>
              <a:path w="522075" h="480309">
                <a:moveTo>
                  <a:pt x="0" y="0"/>
                </a:moveTo>
                <a:lnTo>
                  <a:pt x="522075" y="0"/>
                </a:lnTo>
                <a:lnTo>
                  <a:pt x="522075" y="480309"/>
                </a:lnTo>
                <a:lnTo>
                  <a:pt x="0" y="480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224359" y="3319915"/>
            <a:ext cx="3954771" cy="654335"/>
          </a:xfrm>
          <a:custGeom>
            <a:avLst/>
            <a:gdLst/>
            <a:ahLst/>
            <a:cxnLst/>
            <a:rect l="l" t="t" r="r" b="b"/>
            <a:pathLst>
              <a:path w="3954771" h="654335">
                <a:moveTo>
                  <a:pt x="0" y="0"/>
                </a:moveTo>
                <a:lnTo>
                  <a:pt x="3954771" y="0"/>
                </a:lnTo>
                <a:lnTo>
                  <a:pt x="3954771" y="654335"/>
                </a:lnTo>
                <a:lnTo>
                  <a:pt x="0" y="654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731718">
            <a:off x="16044224" y="293363"/>
            <a:ext cx="2430151" cy="1100196"/>
          </a:xfrm>
          <a:custGeom>
            <a:avLst/>
            <a:gdLst/>
            <a:ahLst/>
            <a:cxnLst/>
            <a:rect l="l" t="t" r="r" b="b"/>
            <a:pathLst>
              <a:path w="2430151" h="1100196">
                <a:moveTo>
                  <a:pt x="0" y="0"/>
                </a:moveTo>
                <a:lnTo>
                  <a:pt x="2430152" y="0"/>
                </a:lnTo>
                <a:lnTo>
                  <a:pt x="2430152" y="1100196"/>
                </a:lnTo>
                <a:lnTo>
                  <a:pt x="0" y="1100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0224359" y="1367210"/>
            <a:ext cx="7034941" cy="2607040"/>
            <a:chOff x="0" y="0"/>
            <a:chExt cx="9379921" cy="347605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853330"/>
              <a:ext cx="937992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6200"/>
              <a:ext cx="9379921" cy="1947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9"/>
                </a:lnSpc>
              </a:pPr>
              <a:r>
                <a:rPr lang="en-US" sz="9999" dirty="0">
                  <a:solidFill>
                    <a:srgbClr val="222121"/>
                  </a:solidFill>
                  <a:latin typeface="TC October"/>
                  <a:ea typeface="TC October"/>
                  <a:cs typeface="TC October"/>
                  <a:sym typeface="TC October"/>
                </a:rPr>
                <a:t>Idea Board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07565" y="4083890"/>
            <a:ext cx="7868529" cy="2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2"/>
              </a:lnSpc>
            </a:pPr>
            <a:r>
              <a:rPr lang="en-US" sz="5816" b="1" dirty="0">
                <a:solidFill>
                  <a:srgbClr val="2221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VOTING PLATFORM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54140" y="1637823"/>
            <a:ext cx="3307981" cy="3311181"/>
          </a:xfrm>
          <a:custGeom>
            <a:avLst/>
            <a:gdLst/>
            <a:ahLst/>
            <a:cxnLst/>
            <a:rect l="l" t="t" r="r" b="b"/>
            <a:pathLst>
              <a:path w="3307981" h="3311181">
                <a:moveTo>
                  <a:pt x="0" y="0"/>
                </a:moveTo>
                <a:lnTo>
                  <a:pt x="3307981" y="0"/>
                </a:lnTo>
                <a:lnTo>
                  <a:pt x="3307981" y="3311181"/>
                </a:lnTo>
                <a:lnTo>
                  <a:pt x="0" y="33111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4968" r="-2496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2113" y="8832261"/>
            <a:ext cx="3886158" cy="4274773"/>
          </a:xfrm>
          <a:custGeom>
            <a:avLst/>
            <a:gdLst/>
            <a:ahLst/>
            <a:cxnLst/>
            <a:rect l="l" t="t" r="r" b="b"/>
            <a:pathLst>
              <a:path w="3886158" h="4274773">
                <a:moveTo>
                  <a:pt x="0" y="0"/>
                </a:moveTo>
                <a:lnTo>
                  <a:pt x="3886158" y="0"/>
                </a:lnTo>
                <a:lnTo>
                  <a:pt x="3886158" y="4274773"/>
                </a:lnTo>
                <a:lnTo>
                  <a:pt x="0" y="427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081131" y="855398"/>
            <a:ext cx="12125738" cy="8576204"/>
          </a:xfrm>
          <a:custGeom>
            <a:avLst/>
            <a:gdLst/>
            <a:ahLst/>
            <a:cxnLst/>
            <a:rect l="l" t="t" r="r" b="b"/>
            <a:pathLst>
              <a:path w="12125738" h="8576204">
                <a:moveTo>
                  <a:pt x="0" y="0"/>
                </a:moveTo>
                <a:lnTo>
                  <a:pt x="12125738" y="0"/>
                </a:lnTo>
                <a:lnTo>
                  <a:pt x="12125738" y="8576204"/>
                </a:lnTo>
                <a:lnTo>
                  <a:pt x="0" y="857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224177" y="3358251"/>
            <a:ext cx="11592853" cy="283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Electra: Blockchain-Based Voting Platform</a:t>
            </a:r>
          </a:p>
        </p:txBody>
      </p:sp>
      <p:sp>
        <p:nvSpPr>
          <p:cNvPr id="5" name="Freeform 5"/>
          <p:cNvSpPr/>
          <p:nvPr/>
        </p:nvSpPr>
        <p:spPr>
          <a:xfrm rot="2143840">
            <a:off x="1101039" y="207266"/>
            <a:ext cx="2817096" cy="2658315"/>
          </a:xfrm>
          <a:custGeom>
            <a:avLst/>
            <a:gdLst/>
            <a:ahLst/>
            <a:cxnLst/>
            <a:rect l="l" t="t" r="r" b="b"/>
            <a:pathLst>
              <a:path w="2817096" h="2658315">
                <a:moveTo>
                  <a:pt x="0" y="0"/>
                </a:moveTo>
                <a:lnTo>
                  <a:pt x="2817096" y="0"/>
                </a:lnTo>
                <a:lnTo>
                  <a:pt x="2817096" y="2658314"/>
                </a:lnTo>
                <a:lnTo>
                  <a:pt x="0" y="2658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flipH="1">
            <a:off x="14562312" y="6944776"/>
            <a:ext cx="2512486" cy="2064807"/>
          </a:xfrm>
          <a:custGeom>
            <a:avLst/>
            <a:gdLst/>
            <a:ahLst/>
            <a:cxnLst/>
            <a:rect l="l" t="t" r="r" b="b"/>
            <a:pathLst>
              <a:path w="2512486" h="2064807">
                <a:moveTo>
                  <a:pt x="2512487" y="0"/>
                </a:moveTo>
                <a:lnTo>
                  <a:pt x="0" y="0"/>
                </a:lnTo>
                <a:lnTo>
                  <a:pt x="0" y="2064807"/>
                </a:lnTo>
                <a:lnTo>
                  <a:pt x="2512487" y="2064807"/>
                </a:lnTo>
                <a:lnTo>
                  <a:pt x="251248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605385" y="520977"/>
            <a:ext cx="5077230" cy="1015446"/>
          </a:xfrm>
          <a:custGeom>
            <a:avLst/>
            <a:gdLst/>
            <a:ahLst/>
            <a:cxnLst/>
            <a:rect l="l" t="t" r="r" b="b"/>
            <a:pathLst>
              <a:path w="5077230" h="1015446">
                <a:moveTo>
                  <a:pt x="0" y="0"/>
                </a:moveTo>
                <a:lnTo>
                  <a:pt x="5077230" y="0"/>
                </a:lnTo>
                <a:lnTo>
                  <a:pt x="5077230" y="1015446"/>
                </a:lnTo>
                <a:lnTo>
                  <a:pt x="0" y="1015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818555" y="2793238"/>
            <a:ext cx="2012679" cy="2350262"/>
          </a:xfrm>
          <a:custGeom>
            <a:avLst/>
            <a:gdLst/>
            <a:ahLst/>
            <a:cxnLst/>
            <a:rect l="l" t="t" r="r" b="b"/>
            <a:pathLst>
              <a:path w="2012679" h="2350262">
                <a:moveTo>
                  <a:pt x="0" y="0"/>
                </a:moveTo>
                <a:lnTo>
                  <a:pt x="2012679" y="0"/>
                </a:lnTo>
                <a:lnTo>
                  <a:pt x="2012679" y="2350262"/>
                </a:lnTo>
                <a:lnTo>
                  <a:pt x="0" y="2350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89972" y="6430237"/>
            <a:ext cx="2167309" cy="2080616"/>
          </a:xfrm>
          <a:custGeom>
            <a:avLst/>
            <a:gdLst/>
            <a:ahLst/>
            <a:cxnLst/>
            <a:rect l="l" t="t" r="r" b="b"/>
            <a:pathLst>
              <a:path w="2167309" h="2080616">
                <a:moveTo>
                  <a:pt x="0" y="0"/>
                </a:moveTo>
                <a:lnTo>
                  <a:pt x="2167309" y="0"/>
                </a:lnTo>
                <a:lnTo>
                  <a:pt x="2167309" y="2080616"/>
                </a:lnTo>
                <a:lnTo>
                  <a:pt x="0" y="20806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850338">
            <a:off x="17311144" y="1934111"/>
            <a:ext cx="532238" cy="489659"/>
          </a:xfrm>
          <a:custGeom>
            <a:avLst/>
            <a:gdLst/>
            <a:ahLst/>
            <a:cxnLst/>
            <a:rect l="l" t="t" r="r" b="b"/>
            <a:pathLst>
              <a:path w="532238" h="489659">
                <a:moveTo>
                  <a:pt x="0" y="0"/>
                </a:moveTo>
                <a:lnTo>
                  <a:pt x="532238" y="0"/>
                </a:lnTo>
                <a:lnTo>
                  <a:pt x="532238" y="489658"/>
                </a:lnTo>
                <a:lnTo>
                  <a:pt x="0" y="4896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1031268">
            <a:off x="15611191" y="2534231"/>
            <a:ext cx="414728" cy="381550"/>
          </a:xfrm>
          <a:custGeom>
            <a:avLst/>
            <a:gdLst/>
            <a:ahLst/>
            <a:cxnLst/>
            <a:rect l="l" t="t" r="r" b="b"/>
            <a:pathLst>
              <a:path w="414728" h="381550">
                <a:moveTo>
                  <a:pt x="0" y="0"/>
                </a:moveTo>
                <a:lnTo>
                  <a:pt x="414729" y="0"/>
                </a:lnTo>
                <a:lnTo>
                  <a:pt x="414729" y="381550"/>
                </a:lnTo>
                <a:lnTo>
                  <a:pt x="0" y="3815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3014" y="7791368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0" y="0"/>
                </a:moveTo>
                <a:lnTo>
                  <a:pt x="7315200" y="0"/>
                </a:lnTo>
                <a:lnTo>
                  <a:pt x="7315200" y="1715747"/>
                </a:lnTo>
                <a:lnTo>
                  <a:pt x="0" y="1715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285743" y="1385096"/>
            <a:ext cx="3949741" cy="7516809"/>
          </a:xfrm>
          <a:custGeom>
            <a:avLst/>
            <a:gdLst/>
            <a:ahLst/>
            <a:cxnLst/>
            <a:rect l="l" t="t" r="r" b="b"/>
            <a:pathLst>
              <a:path w="3949741" h="7516809">
                <a:moveTo>
                  <a:pt x="0" y="0"/>
                </a:moveTo>
                <a:lnTo>
                  <a:pt x="3949741" y="0"/>
                </a:lnTo>
                <a:lnTo>
                  <a:pt x="3949741" y="7516808"/>
                </a:lnTo>
                <a:lnTo>
                  <a:pt x="0" y="751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7071" y="4361533"/>
            <a:ext cx="3764697" cy="383315"/>
          </a:xfrm>
          <a:custGeom>
            <a:avLst/>
            <a:gdLst/>
            <a:ahLst/>
            <a:cxnLst/>
            <a:rect l="l" t="t" r="r" b="b"/>
            <a:pathLst>
              <a:path w="3764697" h="383315">
                <a:moveTo>
                  <a:pt x="0" y="0"/>
                </a:moveTo>
                <a:lnTo>
                  <a:pt x="3764698" y="0"/>
                </a:lnTo>
                <a:lnTo>
                  <a:pt x="3764698" y="383314"/>
                </a:lnTo>
                <a:lnTo>
                  <a:pt x="0" y="383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12086" y="4062226"/>
            <a:ext cx="5127894" cy="144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Overview</a:t>
            </a:r>
          </a:p>
        </p:txBody>
      </p:sp>
      <p:sp>
        <p:nvSpPr>
          <p:cNvPr id="6" name="Freeform 6"/>
          <p:cNvSpPr/>
          <p:nvPr/>
        </p:nvSpPr>
        <p:spPr>
          <a:xfrm rot="-1785969" flipV="1">
            <a:off x="-582642" y="1315085"/>
            <a:ext cx="2818547" cy="1440021"/>
          </a:xfrm>
          <a:custGeom>
            <a:avLst/>
            <a:gdLst/>
            <a:ahLst/>
            <a:cxnLst/>
            <a:rect l="l" t="t" r="r" b="b"/>
            <a:pathLst>
              <a:path w="2818547" h="1440021">
                <a:moveTo>
                  <a:pt x="0" y="1440022"/>
                </a:moveTo>
                <a:lnTo>
                  <a:pt x="2818546" y="1440022"/>
                </a:lnTo>
                <a:lnTo>
                  <a:pt x="2818546" y="0"/>
                </a:lnTo>
                <a:lnTo>
                  <a:pt x="0" y="0"/>
                </a:lnTo>
                <a:lnTo>
                  <a:pt x="0" y="144002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362430">
            <a:off x="15451107" y="7496134"/>
            <a:ext cx="3616385" cy="3524332"/>
          </a:xfrm>
          <a:custGeom>
            <a:avLst/>
            <a:gdLst/>
            <a:ahLst/>
            <a:cxnLst/>
            <a:rect l="l" t="t" r="r" b="b"/>
            <a:pathLst>
              <a:path w="3616385" h="3524332">
                <a:moveTo>
                  <a:pt x="0" y="0"/>
                </a:moveTo>
                <a:lnTo>
                  <a:pt x="3616386" y="0"/>
                </a:lnTo>
                <a:lnTo>
                  <a:pt x="3616386" y="3524332"/>
                </a:lnTo>
                <a:lnTo>
                  <a:pt x="0" y="3524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2673720" y="1073757"/>
            <a:ext cx="4419771" cy="791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endParaRPr dirty="0"/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Electra is a state-of-the-art blockchain-based voting platform designed to ensure transparency, security, and efficiency in the voting process. By leveraging blockchain technology, Electra aims to create a tamper-proof and auditable system for conducting elections, whether they are political, organizational, or institutional.</a:t>
            </a: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22212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67600" y="559311"/>
          <a:ext cx="1679450" cy="8006404"/>
        </p:xfrm>
        <a:graphic>
          <a:graphicData uri="http://schemas.openxmlformats.org/drawingml/2006/table">
            <a:tbl>
              <a:tblPr/>
              <a:tblGrid>
                <a:gridCol w="167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20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22121"/>
                          </a:solidFill>
                          <a:latin typeface="TC October"/>
                          <a:ea typeface="TC October"/>
                          <a:cs typeface="TC October"/>
                          <a:sym typeface="TC October"/>
                        </a:rPr>
                        <a:t>Blockchain Integration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6514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568159" y="541939"/>
          <a:ext cx="1679450" cy="7574604"/>
        </p:xfrm>
        <a:graphic>
          <a:graphicData uri="http://schemas.openxmlformats.org/drawingml/2006/table">
            <a:tbl>
              <a:tblPr/>
              <a:tblGrid>
                <a:gridCol w="167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20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22121"/>
                          </a:solidFill>
                          <a:latin typeface="TC October"/>
                          <a:ea typeface="TC October"/>
                          <a:cs typeface="TC October"/>
                          <a:sym typeface="TC October"/>
                        </a:rPr>
                        <a:t>Security Measures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6514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313197" y="541939"/>
          <a:ext cx="1679450" cy="8006404"/>
        </p:xfrm>
        <a:graphic>
          <a:graphicData uri="http://schemas.openxmlformats.org/drawingml/2006/table">
            <a:tbl>
              <a:tblPr/>
              <a:tblGrid>
                <a:gridCol w="167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20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22121"/>
                          </a:solidFill>
                          <a:latin typeface="TC October"/>
                          <a:ea typeface="TC October"/>
                          <a:cs typeface="TC October"/>
                          <a:sym typeface="TC October"/>
                        </a:rPr>
                        <a:t>Transparency and Auditing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6514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1119655" y="2027637"/>
            <a:ext cx="4643333" cy="5285461"/>
            <a:chOff x="0" y="0"/>
            <a:chExt cx="8254815" cy="9396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54815" cy="9396375"/>
            </a:xfrm>
            <a:custGeom>
              <a:avLst/>
              <a:gdLst/>
              <a:ahLst/>
              <a:cxnLst/>
              <a:rect l="l" t="t" r="r" b="b"/>
              <a:pathLst>
                <a:path w="8254815" h="9396375">
                  <a:moveTo>
                    <a:pt x="8254815" y="25400"/>
                  </a:moveTo>
                  <a:cubicBezTo>
                    <a:pt x="8254815" y="11372"/>
                    <a:pt x="8243449" y="0"/>
                    <a:pt x="8229415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9370975"/>
                  </a:lnTo>
                  <a:cubicBezTo>
                    <a:pt x="0" y="9385008"/>
                    <a:pt x="11372" y="9396375"/>
                    <a:pt x="25400" y="9396375"/>
                  </a:cubicBezTo>
                  <a:lnTo>
                    <a:pt x="8229415" y="9396375"/>
                  </a:lnTo>
                  <a:cubicBezTo>
                    <a:pt x="8243449" y="9396375"/>
                    <a:pt x="8254815" y="9385008"/>
                    <a:pt x="8254815" y="9370975"/>
                  </a:cubicBezTo>
                  <a:lnTo>
                    <a:pt x="8254815" y="25400"/>
                  </a:lnTo>
                  <a:close/>
                </a:path>
              </a:pathLst>
            </a:custGeom>
            <a:solidFill>
              <a:srgbClr val="CEE8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2400" y="215900"/>
              <a:ext cx="7950015" cy="892647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239"/>
                </a:lnSpc>
              </a:pPr>
              <a:endParaRPr dirty="0"/>
            </a:p>
            <a:p>
              <a:pPr marL="345438" lvl="1" indent="-172719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Decentralization: Electra uses a decentralized ledger provided by blockchain technology to record votes. This decentralization minimizes the risk of tampering or fraud, as there is no single point of failure.</a:t>
              </a:r>
            </a:p>
            <a:p>
              <a:pPr marL="345438" lvl="1" indent="-172719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Immutable Records: Once a vote is recorded on the blockchain, it cannot be altered or deleted. This ensures the integrity and permanence of each vote cast.</a:t>
              </a:r>
            </a:p>
            <a:p>
              <a:pPr marL="345438" lvl="1" indent="-172719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Smart Contracts: Smart contracts automate the voting process, including voter registration, vote casting, and result tallying, ensuring that all rules are followed strictly and transparently.</a:t>
              </a:r>
            </a:p>
            <a:p>
              <a:pPr algn="l">
                <a:lnSpc>
                  <a:spcPts val="1679"/>
                </a:lnSpc>
              </a:pPr>
              <a:endParaRPr lang="en-US" sz="15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3217" y="913259"/>
            <a:ext cx="522201" cy="465515"/>
            <a:chOff x="0" y="0"/>
            <a:chExt cx="812800" cy="7245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6503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86469" y="795942"/>
            <a:ext cx="522201" cy="465515"/>
            <a:chOff x="0" y="0"/>
            <a:chExt cx="812800" cy="7245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6503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52096" y="1165284"/>
            <a:ext cx="522201" cy="465515"/>
            <a:chOff x="-64859" y="686629"/>
            <a:chExt cx="812800" cy="724570"/>
          </a:xfrm>
        </p:grpSpPr>
        <p:sp>
          <p:nvSpPr>
            <p:cNvPr id="15" name="Freeform 15"/>
            <p:cNvSpPr/>
            <p:nvPr/>
          </p:nvSpPr>
          <p:spPr>
            <a:xfrm>
              <a:off x="-64859" y="686629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342" y="836321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 dirty="0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1130414">
            <a:off x="545510" y="1588246"/>
            <a:ext cx="966380" cy="1014699"/>
          </a:xfrm>
          <a:custGeom>
            <a:avLst/>
            <a:gdLst/>
            <a:ahLst/>
            <a:cxnLst/>
            <a:rect l="l" t="t" r="r" b="b"/>
            <a:pathLst>
              <a:path w="966380" h="1014699">
                <a:moveTo>
                  <a:pt x="0" y="0"/>
                </a:moveTo>
                <a:lnTo>
                  <a:pt x="966380" y="0"/>
                </a:lnTo>
                <a:lnTo>
                  <a:pt x="966380" y="1014699"/>
                </a:lnTo>
                <a:lnTo>
                  <a:pt x="0" y="101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821" t="-125412" r="-1071272" b="-50390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6842742" y="2269229"/>
            <a:ext cx="4643333" cy="4802276"/>
            <a:chOff x="0" y="0"/>
            <a:chExt cx="8254815" cy="85373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54815" cy="8537380"/>
            </a:xfrm>
            <a:custGeom>
              <a:avLst/>
              <a:gdLst/>
              <a:ahLst/>
              <a:cxnLst/>
              <a:rect l="l" t="t" r="r" b="b"/>
              <a:pathLst>
                <a:path w="8254815" h="8537380">
                  <a:moveTo>
                    <a:pt x="8254815" y="25400"/>
                  </a:moveTo>
                  <a:cubicBezTo>
                    <a:pt x="8254815" y="11372"/>
                    <a:pt x="8243449" y="0"/>
                    <a:pt x="8229415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8511980"/>
                  </a:lnTo>
                  <a:cubicBezTo>
                    <a:pt x="0" y="8526014"/>
                    <a:pt x="11372" y="8537380"/>
                    <a:pt x="25400" y="8537380"/>
                  </a:cubicBezTo>
                  <a:lnTo>
                    <a:pt x="8229415" y="8537380"/>
                  </a:lnTo>
                  <a:cubicBezTo>
                    <a:pt x="8243449" y="8537380"/>
                    <a:pt x="8254815" y="8526014"/>
                    <a:pt x="8254815" y="8511980"/>
                  </a:cubicBezTo>
                  <a:lnTo>
                    <a:pt x="8254815" y="25400"/>
                  </a:lnTo>
                  <a:close/>
                </a:path>
              </a:pathLst>
            </a:custGeom>
            <a:solidFill>
              <a:srgbClr val="CEE8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400" y="215900"/>
              <a:ext cx="7950015" cy="806748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239"/>
                </a:lnSpc>
              </a:pPr>
              <a:endParaRPr dirty="0"/>
            </a:p>
            <a:p>
              <a:pPr marL="345438" lvl="1" indent="-172719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Encryption: All data transmitted between users and the platform is encrypted using HTTPS to protect against eavesdropping and data breaches.</a:t>
              </a:r>
            </a:p>
            <a:p>
              <a:pPr marL="345438" lvl="1" indent="-172719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Authentication: Secure authentication methods, such as multi-factor authentication and blockchain-based digital signatures, ensure that only authorized voters can participate.</a:t>
              </a:r>
            </a:p>
            <a:p>
              <a:pPr marL="345438" lvl="1" indent="-172719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Privacy: Voter privacy is protected through anonymization techniques, ensuring that individual votes cannot be traced back to voters.</a:t>
              </a:r>
            </a:p>
            <a:p>
              <a:pPr algn="l">
                <a:lnSpc>
                  <a:spcPts val="2239"/>
                </a:lnSpc>
              </a:pPr>
              <a:endParaRPr lang="en-US" sz="15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2239"/>
                </a:lnSpc>
              </a:pPr>
              <a:endParaRPr lang="en-US" sz="15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885957">
            <a:off x="10701756" y="1738779"/>
            <a:ext cx="962002" cy="885042"/>
          </a:xfrm>
          <a:custGeom>
            <a:avLst/>
            <a:gdLst/>
            <a:ahLst/>
            <a:cxnLst/>
            <a:rect l="l" t="t" r="r" b="b"/>
            <a:pathLst>
              <a:path w="962002" h="885042">
                <a:moveTo>
                  <a:pt x="0" y="0"/>
                </a:moveTo>
                <a:lnTo>
                  <a:pt x="962002" y="0"/>
                </a:lnTo>
                <a:lnTo>
                  <a:pt x="962002" y="885042"/>
                </a:lnTo>
                <a:lnTo>
                  <a:pt x="0" y="88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2615967" y="2428172"/>
            <a:ext cx="4643333" cy="4643333"/>
            <a:chOff x="0" y="0"/>
            <a:chExt cx="8254815" cy="82548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54815" cy="8254815"/>
            </a:xfrm>
            <a:custGeom>
              <a:avLst/>
              <a:gdLst/>
              <a:ahLst/>
              <a:cxnLst/>
              <a:rect l="l" t="t" r="r" b="b"/>
              <a:pathLst>
                <a:path w="8254815" h="8254815">
                  <a:moveTo>
                    <a:pt x="8254815" y="25400"/>
                  </a:moveTo>
                  <a:cubicBezTo>
                    <a:pt x="8254815" y="11372"/>
                    <a:pt x="8243449" y="0"/>
                    <a:pt x="8229415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8229415"/>
                  </a:lnTo>
                  <a:cubicBezTo>
                    <a:pt x="0" y="8243449"/>
                    <a:pt x="11372" y="8254815"/>
                    <a:pt x="25400" y="8254815"/>
                  </a:cubicBezTo>
                  <a:lnTo>
                    <a:pt x="8229415" y="8254815"/>
                  </a:lnTo>
                  <a:cubicBezTo>
                    <a:pt x="8243449" y="8254815"/>
                    <a:pt x="8254815" y="8243449"/>
                    <a:pt x="8254815" y="8229415"/>
                  </a:cubicBezTo>
                  <a:lnTo>
                    <a:pt x="8254815" y="25400"/>
                  </a:lnTo>
                  <a:close/>
                </a:path>
              </a:pathLst>
            </a:custGeom>
            <a:solidFill>
              <a:srgbClr val="CEE8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2400" y="215900"/>
              <a:ext cx="7950015" cy="778491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239"/>
                </a:lnSpc>
              </a:pPr>
              <a:endParaRPr dirty="0"/>
            </a:p>
            <a:p>
              <a:pPr algn="l">
                <a:lnSpc>
                  <a:spcPts val="2379"/>
                </a:lnSpc>
              </a:pPr>
              <a:endParaRPr dirty="0"/>
            </a:p>
            <a:p>
              <a:pPr algn="l">
                <a:lnSpc>
                  <a:spcPts val="2379"/>
                </a:lnSpc>
              </a:pPr>
              <a:endParaRPr dirty="0"/>
            </a:p>
            <a:p>
              <a:pPr marL="367027" lvl="1" indent="-183514" algn="l">
                <a:lnSpc>
                  <a:spcPts val="2379"/>
                </a:lnSpc>
                <a:buFont typeface="Arial"/>
                <a:buChar char="•"/>
              </a:pPr>
              <a:r>
                <a:rPr lang="en-US" sz="16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Real-Time Results: Votes are recorded in real-time on the blockchain, allowing for immediate and transparent tallying of results.</a:t>
              </a:r>
            </a:p>
            <a:p>
              <a:pPr marL="367027" lvl="1" indent="-183514" algn="l">
                <a:lnSpc>
                  <a:spcPts val="2379"/>
                </a:lnSpc>
                <a:buFont typeface="Arial"/>
                <a:buChar char="•"/>
              </a:pPr>
              <a:r>
                <a:rPr lang="en-US" sz="1699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Audit Trail: The blockchain provides a complete audit trail of all voting activities, enabling verification and validation of the election process.</a:t>
              </a:r>
            </a:p>
            <a:p>
              <a:pPr algn="l">
                <a:lnSpc>
                  <a:spcPts val="2239"/>
                </a:lnSpc>
              </a:pPr>
              <a:endParaRPr lang="en-US" sz="16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2239"/>
                </a:lnSpc>
              </a:pPr>
              <a:endParaRPr lang="en-US" sz="1699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 rot="-10603821" flipH="1">
            <a:off x="15662051" y="2003884"/>
            <a:ext cx="2162069" cy="530690"/>
          </a:xfrm>
          <a:custGeom>
            <a:avLst/>
            <a:gdLst/>
            <a:ahLst/>
            <a:cxnLst/>
            <a:rect l="l" t="t" r="r" b="b"/>
            <a:pathLst>
              <a:path w="2162069" h="530690">
                <a:moveTo>
                  <a:pt x="2162069" y="0"/>
                </a:moveTo>
                <a:lnTo>
                  <a:pt x="0" y="0"/>
                </a:lnTo>
                <a:lnTo>
                  <a:pt x="0" y="530690"/>
                </a:lnTo>
                <a:lnTo>
                  <a:pt x="2162069" y="530690"/>
                </a:lnTo>
                <a:lnTo>
                  <a:pt x="21620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08715"/>
            <a:ext cx="10336340" cy="7949585"/>
          </a:xfrm>
          <a:custGeom>
            <a:avLst/>
            <a:gdLst/>
            <a:ahLst/>
            <a:cxnLst/>
            <a:rect l="l" t="t" r="r" b="b"/>
            <a:pathLst>
              <a:path w="10336340" h="7949585">
                <a:moveTo>
                  <a:pt x="0" y="0"/>
                </a:moveTo>
                <a:lnTo>
                  <a:pt x="10336340" y="0"/>
                </a:lnTo>
                <a:lnTo>
                  <a:pt x="10336340" y="7949585"/>
                </a:lnTo>
                <a:lnTo>
                  <a:pt x="0" y="7949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710756">
            <a:off x="15270044" y="7355179"/>
            <a:ext cx="3369833" cy="5435215"/>
          </a:xfrm>
          <a:custGeom>
            <a:avLst/>
            <a:gdLst/>
            <a:ahLst/>
            <a:cxnLst/>
            <a:rect l="l" t="t" r="r" b="b"/>
            <a:pathLst>
              <a:path w="3369833" h="5435215">
                <a:moveTo>
                  <a:pt x="0" y="0"/>
                </a:moveTo>
                <a:lnTo>
                  <a:pt x="3369834" y="0"/>
                </a:lnTo>
                <a:lnTo>
                  <a:pt x="3369834" y="5435215"/>
                </a:lnTo>
                <a:lnTo>
                  <a:pt x="0" y="5435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002562" y="1168707"/>
            <a:ext cx="5256738" cy="7949585"/>
          </a:xfrm>
          <a:custGeom>
            <a:avLst/>
            <a:gdLst/>
            <a:ahLst/>
            <a:cxnLst/>
            <a:rect l="l" t="t" r="r" b="b"/>
            <a:pathLst>
              <a:path w="5256738" h="7949585">
                <a:moveTo>
                  <a:pt x="0" y="0"/>
                </a:moveTo>
                <a:lnTo>
                  <a:pt x="5256738" y="0"/>
                </a:lnTo>
                <a:lnTo>
                  <a:pt x="5256738" y="7949586"/>
                </a:lnTo>
                <a:lnTo>
                  <a:pt x="0" y="7949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623" t="-7438" r="-87560" b="-32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15792">
            <a:off x="516080" y="2562770"/>
            <a:ext cx="1495536" cy="1375893"/>
          </a:xfrm>
          <a:custGeom>
            <a:avLst/>
            <a:gdLst/>
            <a:ahLst/>
            <a:cxnLst/>
            <a:rect l="l" t="t" r="r" b="b"/>
            <a:pathLst>
              <a:path w="1495536" h="1375893">
                <a:moveTo>
                  <a:pt x="0" y="0"/>
                </a:moveTo>
                <a:lnTo>
                  <a:pt x="1495536" y="0"/>
                </a:lnTo>
                <a:lnTo>
                  <a:pt x="1495536" y="1375892"/>
                </a:lnTo>
                <a:lnTo>
                  <a:pt x="0" y="1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594061">
            <a:off x="2669497" y="1106159"/>
            <a:ext cx="978981" cy="900663"/>
          </a:xfrm>
          <a:custGeom>
            <a:avLst/>
            <a:gdLst/>
            <a:ahLst/>
            <a:cxnLst/>
            <a:rect l="l" t="t" r="r" b="b"/>
            <a:pathLst>
              <a:path w="978981" h="900663">
                <a:moveTo>
                  <a:pt x="0" y="0"/>
                </a:moveTo>
                <a:lnTo>
                  <a:pt x="978981" y="0"/>
                </a:lnTo>
                <a:lnTo>
                  <a:pt x="978981" y="900663"/>
                </a:lnTo>
                <a:lnTo>
                  <a:pt x="0" y="900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31922" flipH="1">
            <a:off x="9608401" y="851261"/>
            <a:ext cx="3115473" cy="1410460"/>
          </a:xfrm>
          <a:custGeom>
            <a:avLst/>
            <a:gdLst/>
            <a:ahLst/>
            <a:cxnLst/>
            <a:rect l="l" t="t" r="r" b="b"/>
            <a:pathLst>
              <a:path w="3115473" h="1410460">
                <a:moveTo>
                  <a:pt x="3115473" y="0"/>
                </a:moveTo>
                <a:lnTo>
                  <a:pt x="0" y="0"/>
                </a:lnTo>
                <a:lnTo>
                  <a:pt x="0" y="1410459"/>
                </a:lnTo>
                <a:lnTo>
                  <a:pt x="3115473" y="1410459"/>
                </a:lnTo>
                <a:lnTo>
                  <a:pt x="311547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2224473" y="2612835"/>
            <a:ext cx="8378339" cy="1878773"/>
            <a:chOff x="0" y="0"/>
            <a:chExt cx="11171119" cy="2505030"/>
          </a:xfrm>
        </p:grpSpPr>
        <p:sp>
          <p:nvSpPr>
            <p:cNvPr id="9" name="TextBox 9"/>
            <p:cNvSpPr txBox="1"/>
            <p:nvPr/>
          </p:nvSpPr>
          <p:spPr>
            <a:xfrm>
              <a:off x="18049" y="2012904"/>
              <a:ext cx="11153070" cy="49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4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11153070" cy="1484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67"/>
                </a:lnSpc>
              </a:pPr>
              <a:r>
                <a:rPr lang="en-US" sz="7606" dirty="0">
                  <a:solidFill>
                    <a:srgbClr val="222121"/>
                  </a:solidFill>
                  <a:latin typeface="TC October"/>
                  <a:ea typeface="TC October"/>
                  <a:cs typeface="TC October"/>
                  <a:sym typeface="TC October"/>
                </a:rPr>
                <a:t>How It Works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72414" y="3623069"/>
            <a:ext cx="3662137" cy="86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0"/>
              </a:lnSpc>
            </a:pPr>
            <a:r>
              <a:rPr lang="en-US" sz="6036">
                <a:solidFill>
                  <a:srgbClr val="222121"/>
                </a:solidFill>
                <a:latin typeface="TC October"/>
                <a:ea typeface="TC October"/>
                <a:cs typeface="TC October"/>
                <a:sym typeface="TC October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3848" y="4453507"/>
            <a:ext cx="9902290" cy="399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595" b="1" dirty="0">
                <a:solidFill>
                  <a:srgbClr val="222121"/>
                </a:solidFill>
                <a:latin typeface="DM Sans Bold"/>
                <a:ea typeface="DM Sans Bold"/>
                <a:cs typeface="DM Sans Bold"/>
                <a:sym typeface="DM Sans Bold"/>
              </a:rPr>
              <a:t>Voter Registration: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Voters register on the Electra platform by providing their credentials and verifying their identity through secure methods.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Once verified, voters are issued a digital token or credential on the blockchain that authorizes them to vote.</a:t>
            </a:r>
          </a:p>
          <a:p>
            <a:pPr algn="l">
              <a:lnSpc>
                <a:spcPts val="2233"/>
              </a:lnSpc>
            </a:pPr>
            <a:r>
              <a:rPr lang="en-US" sz="1595" b="1" dirty="0">
                <a:solidFill>
                  <a:srgbClr val="222121"/>
                </a:solidFill>
                <a:latin typeface="DM Sans Bold"/>
                <a:ea typeface="DM Sans Bold"/>
                <a:cs typeface="DM Sans Bold"/>
                <a:sym typeface="DM Sans Bold"/>
              </a:rPr>
              <a:t>Casting Votes: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Voters log in to the platform and select their preferred candidates or options.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The vote is submitted through a secure transaction that is recorded on the blockchain.</a:t>
            </a:r>
          </a:p>
          <a:p>
            <a:pPr algn="l">
              <a:lnSpc>
                <a:spcPts val="2233"/>
              </a:lnSpc>
            </a:pPr>
            <a:r>
              <a:rPr lang="en-US" sz="1595" b="1" dirty="0">
                <a:solidFill>
                  <a:srgbClr val="222121"/>
                </a:solidFill>
                <a:latin typeface="DM Sans Bold"/>
                <a:ea typeface="DM Sans Bold"/>
                <a:cs typeface="DM Sans Bold"/>
                <a:sym typeface="DM Sans Bold"/>
              </a:rPr>
              <a:t>Vote Tallying: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Votes are automatically tallied by smart contracts once they are recorded on the blockchain.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Results are updated in real-time and are available for verification by authorized parties.</a:t>
            </a:r>
          </a:p>
          <a:p>
            <a:pPr algn="l">
              <a:lnSpc>
                <a:spcPts val="2233"/>
              </a:lnSpc>
            </a:pPr>
            <a:r>
              <a:rPr lang="en-US" sz="1595" b="1" dirty="0">
                <a:solidFill>
                  <a:srgbClr val="222121"/>
                </a:solidFill>
                <a:latin typeface="DM Sans Bold"/>
                <a:ea typeface="DM Sans Bold"/>
                <a:cs typeface="DM Sans Bold"/>
                <a:sym typeface="DM Sans Bold"/>
              </a:rPr>
              <a:t>Result Verification: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The complete voting history and results are accessible on the blockchain for auditing purposes.</a:t>
            </a:r>
          </a:p>
          <a:p>
            <a:pPr marL="344470" lvl="1" indent="-172235" algn="l">
              <a:lnSpc>
                <a:spcPts val="2233"/>
              </a:lnSpc>
              <a:buFont typeface="Arial"/>
              <a:buChar char="•"/>
            </a:pPr>
            <a:r>
              <a:rPr lang="en-US" sz="1595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rPr>
              <a:t>Independent auditors can verify the results by examining the blockchain ledger.</a:t>
            </a:r>
          </a:p>
          <a:p>
            <a:pPr algn="ctr">
              <a:lnSpc>
                <a:spcPts val="122"/>
              </a:lnSpc>
            </a:pPr>
            <a:endParaRPr lang="en-US" sz="1595" dirty="0">
              <a:solidFill>
                <a:srgbClr val="22212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792473" y="2781644"/>
            <a:ext cx="10336431" cy="4773143"/>
          </a:xfrm>
          <a:custGeom>
            <a:avLst/>
            <a:gdLst/>
            <a:ahLst/>
            <a:cxnLst/>
            <a:rect l="l" t="t" r="r" b="b"/>
            <a:pathLst>
              <a:path w="10336431" h="4773143">
                <a:moveTo>
                  <a:pt x="0" y="0"/>
                </a:moveTo>
                <a:lnTo>
                  <a:pt x="10336431" y="0"/>
                </a:lnTo>
                <a:lnTo>
                  <a:pt x="10336431" y="4773143"/>
                </a:lnTo>
                <a:lnTo>
                  <a:pt x="0" y="477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37" t="-64169" r="-344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9800" y="439618"/>
            <a:ext cx="4540293" cy="2334962"/>
            <a:chOff x="0" y="0"/>
            <a:chExt cx="3425262" cy="1761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5262" cy="1761529"/>
            </a:xfrm>
            <a:custGeom>
              <a:avLst/>
              <a:gdLst/>
              <a:ahLst/>
              <a:cxnLst/>
              <a:rect l="l" t="t" r="r" b="b"/>
              <a:pathLst>
                <a:path w="3425262" h="1761529">
                  <a:moveTo>
                    <a:pt x="51155" y="0"/>
                  </a:moveTo>
                  <a:lnTo>
                    <a:pt x="3374108" y="0"/>
                  </a:lnTo>
                  <a:cubicBezTo>
                    <a:pt x="3387675" y="0"/>
                    <a:pt x="3400686" y="5390"/>
                    <a:pt x="3410279" y="14983"/>
                  </a:cubicBezTo>
                  <a:cubicBezTo>
                    <a:pt x="3419873" y="24576"/>
                    <a:pt x="3425262" y="37588"/>
                    <a:pt x="3425262" y="51155"/>
                  </a:cubicBezTo>
                  <a:lnTo>
                    <a:pt x="3425262" y="1710374"/>
                  </a:lnTo>
                  <a:cubicBezTo>
                    <a:pt x="3425262" y="1723941"/>
                    <a:pt x="3419873" y="1736953"/>
                    <a:pt x="3410279" y="1746546"/>
                  </a:cubicBezTo>
                  <a:cubicBezTo>
                    <a:pt x="3400686" y="1756140"/>
                    <a:pt x="3387675" y="1761529"/>
                    <a:pt x="3374108" y="1761529"/>
                  </a:cubicBezTo>
                  <a:lnTo>
                    <a:pt x="51155" y="1761529"/>
                  </a:lnTo>
                  <a:cubicBezTo>
                    <a:pt x="37588" y="1761529"/>
                    <a:pt x="24576" y="1756140"/>
                    <a:pt x="14983" y="1746546"/>
                  </a:cubicBezTo>
                  <a:cubicBezTo>
                    <a:pt x="5390" y="1736953"/>
                    <a:pt x="0" y="1723941"/>
                    <a:pt x="0" y="1710374"/>
                  </a:cubicBezTo>
                  <a:lnTo>
                    <a:pt x="0" y="51155"/>
                  </a:lnTo>
                  <a:cubicBezTo>
                    <a:pt x="0" y="37588"/>
                    <a:pt x="5390" y="24576"/>
                    <a:pt x="14983" y="14983"/>
                  </a:cubicBezTo>
                  <a:cubicBezTo>
                    <a:pt x="24576" y="5390"/>
                    <a:pt x="37588" y="0"/>
                    <a:pt x="51155" y="0"/>
                  </a:cubicBezTo>
                  <a:close/>
                </a:path>
              </a:pathLst>
            </a:custGeom>
            <a:solidFill>
              <a:srgbClr val="FCFB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25262" cy="179962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Blockchain Network:</a:t>
              </a:r>
            </a:p>
            <a:p>
              <a:pPr marL="345444" lvl="1" indent="-172722" algn="l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Platform: Ethereum or a similar blockchain with smart contract capabilities.</a:t>
              </a:r>
            </a:p>
            <a:p>
              <a:pPr marL="345444" lvl="1" indent="-172722" algn="l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Features: Immutable ledger, decentralized consensus, and secure data storage.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53711" y="2551170"/>
            <a:ext cx="3740913" cy="37409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376">
                <a:alpha val="8470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t"/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222121">
                      <a:alpha val="84706"/>
                    </a:srgbClr>
                  </a:solidFill>
                  <a:latin typeface="TC October"/>
                  <a:ea typeface="TC October"/>
                  <a:cs typeface="TC October"/>
                  <a:sym typeface="TC October"/>
                </a:rPr>
                <a:t>Technical Architecture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31450" y="5074542"/>
            <a:ext cx="3748274" cy="37482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E8FF">
                <a:alpha val="8470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839"/>
                </a:lnSpc>
              </a:pPr>
              <a:r>
                <a:rPr lang="en-US" sz="3199" dirty="0" err="1">
                  <a:solidFill>
                    <a:srgbClr val="222121">
                      <a:alpha val="84706"/>
                    </a:srgbClr>
                  </a:solidFill>
                  <a:latin typeface="TC October"/>
                  <a:ea typeface="TC October"/>
                  <a:cs typeface="TC October"/>
                  <a:sym typeface="TC October"/>
                </a:rPr>
                <a:t>javasript</a:t>
              </a:r>
              <a:endParaRPr lang="en-US" sz="3199" dirty="0">
                <a:solidFill>
                  <a:srgbClr val="222121">
                    <a:alpha val="84706"/>
                  </a:srgbClr>
                </a:solidFill>
                <a:latin typeface="TC October"/>
                <a:ea typeface="TC October"/>
                <a:cs typeface="TC October"/>
                <a:sym typeface="TC October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63606" y="5075036"/>
            <a:ext cx="3747780" cy="37477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33F">
                <a:alpha val="8470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>
                  <a:solidFill>
                    <a:srgbClr val="222121">
                      <a:alpha val="84706"/>
                    </a:srgbClr>
                  </a:solidFill>
                  <a:latin typeface="TC October"/>
                  <a:ea typeface="TC October"/>
                  <a:cs typeface="TC October"/>
                  <a:sym typeface="TC October"/>
                </a:rPr>
                <a:t>html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328645" y="3016867"/>
            <a:ext cx="2257229" cy="1226389"/>
            <a:chOff x="0" y="0"/>
            <a:chExt cx="928934" cy="504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8934" cy="504705"/>
            </a:xfrm>
            <a:custGeom>
              <a:avLst/>
              <a:gdLst/>
              <a:ahLst/>
              <a:cxnLst/>
              <a:rect l="l" t="t" r="r" b="b"/>
              <a:pathLst>
                <a:path w="928934" h="504705">
                  <a:moveTo>
                    <a:pt x="464467" y="0"/>
                  </a:moveTo>
                  <a:cubicBezTo>
                    <a:pt x="207949" y="0"/>
                    <a:pt x="0" y="112982"/>
                    <a:pt x="0" y="252352"/>
                  </a:cubicBezTo>
                  <a:cubicBezTo>
                    <a:pt x="0" y="391723"/>
                    <a:pt x="207949" y="504705"/>
                    <a:pt x="464467" y="504705"/>
                  </a:cubicBezTo>
                  <a:cubicBezTo>
                    <a:pt x="720985" y="504705"/>
                    <a:pt x="928934" y="391723"/>
                    <a:pt x="928934" y="252352"/>
                  </a:cubicBezTo>
                  <a:cubicBezTo>
                    <a:pt x="928934" y="112982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FDD3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7088" y="47316"/>
              <a:ext cx="754759" cy="410073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Web3.JS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65474" y="6755205"/>
            <a:ext cx="2257229" cy="1226389"/>
            <a:chOff x="0" y="0"/>
            <a:chExt cx="928934" cy="5047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8934" cy="504705"/>
            </a:xfrm>
            <a:custGeom>
              <a:avLst/>
              <a:gdLst/>
              <a:ahLst/>
              <a:cxnLst/>
              <a:rect l="l" t="t" r="r" b="b"/>
              <a:pathLst>
                <a:path w="928934" h="504705">
                  <a:moveTo>
                    <a:pt x="464467" y="0"/>
                  </a:moveTo>
                  <a:cubicBezTo>
                    <a:pt x="207949" y="0"/>
                    <a:pt x="0" y="112982"/>
                    <a:pt x="0" y="252352"/>
                  </a:cubicBezTo>
                  <a:cubicBezTo>
                    <a:pt x="0" y="391723"/>
                    <a:pt x="207949" y="504705"/>
                    <a:pt x="464467" y="504705"/>
                  </a:cubicBezTo>
                  <a:cubicBezTo>
                    <a:pt x="720985" y="504705"/>
                    <a:pt x="928934" y="391723"/>
                    <a:pt x="928934" y="252352"/>
                  </a:cubicBezTo>
                  <a:cubicBezTo>
                    <a:pt x="928934" y="112982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CEE8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7088" y="47316"/>
              <a:ext cx="754759" cy="410073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499" b="1" dirty="0" err="1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css</a:t>
              </a:r>
              <a:endParaRPr lang="en-US" sz="3499" b="1" dirty="0">
                <a:solidFill>
                  <a:srgbClr val="222121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86771" y="2496589"/>
            <a:ext cx="2257229" cy="1226389"/>
            <a:chOff x="0" y="0"/>
            <a:chExt cx="928934" cy="5047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8934" cy="504705"/>
            </a:xfrm>
            <a:custGeom>
              <a:avLst/>
              <a:gdLst/>
              <a:ahLst/>
              <a:cxnLst/>
              <a:rect l="l" t="t" r="r" b="b"/>
              <a:pathLst>
                <a:path w="928934" h="504705">
                  <a:moveTo>
                    <a:pt x="464467" y="0"/>
                  </a:moveTo>
                  <a:cubicBezTo>
                    <a:pt x="207949" y="0"/>
                    <a:pt x="0" y="112982"/>
                    <a:pt x="0" y="252352"/>
                  </a:cubicBezTo>
                  <a:cubicBezTo>
                    <a:pt x="0" y="391723"/>
                    <a:pt x="207949" y="504705"/>
                    <a:pt x="464467" y="504705"/>
                  </a:cubicBezTo>
                  <a:cubicBezTo>
                    <a:pt x="720985" y="504705"/>
                    <a:pt x="928934" y="391723"/>
                    <a:pt x="928934" y="252352"/>
                  </a:cubicBezTo>
                  <a:cubicBezTo>
                    <a:pt x="928934" y="112982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FDD3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7088" y="47316"/>
              <a:ext cx="754759" cy="410073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b="1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Database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721640" y="6755205"/>
            <a:ext cx="2257229" cy="1226389"/>
            <a:chOff x="0" y="0"/>
            <a:chExt cx="928934" cy="5047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28934" cy="504705"/>
            </a:xfrm>
            <a:custGeom>
              <a:avLst/>
              <a:gdLst/>
              <a:ahLst/>
              <a:cxnLst/>
              <a:rect l="l" t="t" r="r" b="b"/>
              <a:pathLst>
                <a:path w="928934" h="504705">
                  <a:moveTo>
                    <a:pt x="464467" y="0"/>
                  </a:moveTo>
                  <a:cubicBezTo>
                    <a:pt x="207949" y="0"/>
                    <a:pt x="0" y="112982"/>
                    <a:pt x="0" y="252352"/>
                  </a:cubicBezTo>
                  <a:cubicBezTo>
                    <a:pt x="0" y="391723"/>
                    <a:pt x="207949" y="504705"/>
                    <a:pt x="464467" y="504705"/>
                  </a:cubicBezTo>
                  <a:cubicBezTo>
                    <a:pt x="720985" y="504705"/>
                    <a:pt x="928934" y="391723"/>
                    <a:pt x="928934" y="252352"/>
                  </a:cubicBezTo>
                  <a:cubicBezTo>
                    <a:pt x="928934" y="112982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FA933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088" y="47316"/>
              <a:ext cx="754759" cy="410073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node.js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7561" y="2869831"/>
            <a:ext cx="4424771" cy="2043735"/>
            <a:chOff x="0" y="0"/>
            <a:chExt cx="6559463" cy="30297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59463" cy="3029717"/>
            </a:xfrm>
            <a:custGeom>
              <a:avLst/>
              <a:gdLst/>
              <a:ahLst/>
              <a:cxnLst/>
              <a:rect l="l" t="t" r="r" b="b"/>
              <a:pathLst>
                <a:path w="6559463" h="3029717">
                  <a:moveTo>
                    <a:pt x="52490" y="0"/>
                  </a:moveTo>
                  <a:lnTo>
                    <a:pt x="6506973" y="0"/>
                  </a:lnTo>
                  <a:cubicBezTo>
                    <a:pt x="6535962" y="0"/>
                    <a:pt x="6559463" y="23501"/>
                    <a:pt x="6559463" y="52490"/>
                  </a:cubicBezTo>
                  <a:lnTo>
                    <a:pt x="6559463" y="2977226"/>
                  </a:lnTo>
                  <a:cubicBezTo>
                    <a:pt x="6559463" y="3006216"/>
                    <a:pt x="6535962" y="3029717"/>
                    <a:pt x="6506973" y="3029717"/>
                  </a:cubicBezTo>
                  <a:lnTo>
                    <a:pt x="52490" y="3029717"/>
                  </a:lnTo>
                  <a:cubicBezTo>
                    <a:pt x="23501" y="3029717"/>
                    <a:pt x="0" y="3006216"/>
                    <a:pt x="0" y="2977226"/>
                  </a:cubicBezTo>
                  <a:lnTo>
                    <a:pt x="0" y="52490"/>
                  </a:lnTo>
                  <a:cubicBezTo>
                    <a:pt x="0" y="23501"/>
                    <a:pt x="23501" y="0"/>
                    <a:pt x="52490" y="0"/>
                  </a:cubicBezTo>
                  <a:close/>
                </a:path>
              </a:pathLst>
            </a:custGeom>
            <a:solidFill>
              <a:srgbClr val="FCFB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6559463" cy="30582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1820"/>
                </a:lnSpc>
              </a:pPr>
              <a:r>
                <a:rPr lang="en-US" sz="1300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Smart Contracts:</a:t>
              </a:r>
            </a:p>
            <a:p>
              <a:pPr marL="280674" lvl="1" indent="-140337" algn="l">
                <a:lnSpc>
                  <a:spcPts val="1820"/>
                </a:lnSpc>
                <a:buFont typeface="Arial"/>
                <a:buChar char="•"/>
              </a:pPr>
              <a:r>
                <a:rPr lang="en-US" sz="13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Voting Contract: Manages the election process, including candidate registration, vote casting, and tallying.</a:t>
              </a:r>
            </a:p>
            <a:p>
              <a:pPr marL="280674" lvl="1" indent="-140337" algn="l">
                <a:lnSpc>
                  <a:spcPts val="1820"/>
                </a:lnSpc>
                <a:buFont typeface="Arial"/>
                <a:buChar char="•"/>
              </a:pPr>
              <a:r>
                <a:rPr lang="en-US" sz="13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Voter Registration Contract: Handles voter authentication and ensures each voter can only vote once</a:t>
              </a:r>
              <a:r>
                <a:rPr lang="en-US" sz="1300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.</a:t>
              </a:r>
              <a:r>
                <a:rPr lang="en-US" sz="13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9126" y="5005739"/>
            <a:ext cx="4293314" cy="2172081"/>
            <a:chOff x="0" y="0"/>
            <a:chExt cx="3238938" cy="16386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38938" cy="1638649"/>
            </a:xfrm>
            <a:custGeom>
              <a:avLst/>
              <a:gdLst/>
              <a:ahLst/>
              <a:cxnLst/>
              <a:rect l="l" t="t" r="r" b="b"/>
              <a:pathLst>
                <a:path w="3238938" h="1638649">
                  <a:moveTo>
                    <a:pt x="54098" y="0"/>
                  </a:moveTo>
                  <a:lnTo>
                    <a:pt x="3184840" y="0"/>
                  </a:lnTo>
                  <a:cubicBezTo>
                    <a:pt x="3199188" y="0"/>
                    <a:pt x="3212948" y="5700"/>
                    <a:pt x="3223093" y="15845"/>
                  </a:cubicBezTo>
                  <a:cubicBezTo>
                    <a:pt x="3233238" y="25990"/>
                    <a:pt x="3238938" y="39750"/>
                    <a:pt x="3238938" y="54098"/>
                  </a:cubicBezTo>
                  <a:lnTo>
                    <a:pt x="3238938" y="1584552"/>
                  </a:lnTo>
                  <a:cubicBezTo>
                    <a:pt x="3238938" y="1598899"/>
                    <a:pt x="3233238" y="1612659"/>
                    <a:pt x="3223093" y="1622805"/>
                  </a:cubicBezTo>
                  <a:cubicBezTo>
                    <a:pt x="3212948" y="1632950"/>
                    <a:pt x="3199188" y="1638649"/>
                    <a:pt x="3184840" y="1638649"/>
                  </a:cubicBezTo>
                  <a:lnTo>
                    <a:pt x="54098" y="1638649"/>
                  </a:lnTo>
                  <a:cubicBezTo>
                    <a:pt x="39750" y="1638649"/>
                    <a:pt x="25990" y="1632950"/>
                    <a:pt x="15845" y="1622805"/>
                  </a:cubicBezTo>
                  <a:cubicBezTo>
                    <a:pt x="5700" y="1612659"/>
                    <a:pt x="0" y="1598899"/>
                    <a:pt x="0" y="1584552"/>
                  </a:cubicBezTo>
                  <a:lnTo>
                    <a:pt x="0" y="54098"/>
                  </a:lnTo>
                  <a:cubicBezTo>
                    <a:pt x="0" y="39750"/>
                    <a:pt x="5700" y="25990"/>
                    <a:pt x="15845" y="15845"/>
                  </a:cubicBezTo>
                  <a:cubicBezTo>
                    <a:pt x="25990" y="5700"/>
                    <a:pt x="39750" y="0"/>
                    <a:pt x="54098" y="0"/>
                  </a:cubicBezTo>
                  <a:close/>
                </a:path>
              </a:pathLst>
            </a:custGeom>
            <a:solidFill>
              <a:srgbClr val="FCFB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238938" cy="167674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Frontend:</a:t>
              </a:r>
            </a:p>
            <a:p>
              <a:pPr marL="323855" lvl="1" indent="-161927" algn="l">
                <a:lnSpc>
                  <a:spcPts val="2100"/>
                </a:lnSpc>
                <a:buFont typeface="Arial"/>
                <a:buChar char="•"/>
              </a:pPr>
              <a:r>
                <a:rPr lang="en-US" sz="15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Technology: HTML, CSS, and JavaScript (with libraries like Web3.js or ethers.js).</a:t>
              </a:r>
            </a:p>
            <a:p>
              <a:pPr marL="323855" lvl="1" indent="-161927" algn="l">
                <a:lnSpc>
                  <a:spcPts val="2100"/>
                </a:lnSpc>
                <a:buFont typeface="Arial"/>
                <a:buChar char="•"/>
              </a:pPr>
              <a:r>
                <a:rPr lang="en-US" sz="15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Features: User-friendly interface for selecting candidates, casting votes, and viewing results.</a:t>
              </a:r>
            </a:p>
            <a:p>
              <a:pPr algn="ctr">
                <a:lnSpc>
                  <a:spcPts val="2100"/>
                </a:lnSpc>
              </a:pPr>
              <a:endParaRPr lang="en-US" sz="1500" dirty="0">
                <a:solidFill>
                  <a:srgbClr val="22212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88894" y="206861"/>
            <a:ext cx="522201" cy="465515"/>
            <a:chOff x="0" y="0"/>
            <a:chExt cx="812800" cy="7245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96503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967699" y="2679670"/>
            <a:ext cx="522201" cy="465515"/>
            <a:chOff x="0" y="0"/>
            <a:chExt cx="812800" cy="7245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96503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967699" y="4755256"/>
            <a:ext cx="522201" cy="465515"/>
            <a:chOff x="0" y="0"/>
            <a:chExt cx="812800" cy="72457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96503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</p:txBody>
        </p:sp>
      </p:grpSp>
      <p:sp>
        <p:nvSpPr>
          <p:cNvPr id="42" name="Freeform 42"/>
          <p:cNvSpPr/>
          <p:nvPr/>
        </p:nvSpPr>
        <p:spPr>
          <a:xfrm rot="3814325">
            <a:off x="9525991" y="2351792"/>
            <a:ext cx="925074" cy="976566"/>
          </a:xfrm>
          <a:custGeom>
            <a:avLst/>
            <a:gdLst/>
            <a:ahLst/>
            <a:cxnLst/>
            <a:rect l="l" t="t" r="r" b="b"/>
            <a:pathLst>
              <a:path w="925074" h="976566">
                <a:moveTo>
                  <a:pt x="0" y="0"/>
                </a:moveTo>
                <a:lnTo>
                  <a:pt x="925075" y="0"/>
                </a:lnTo>
                <a:lnTo>
                  <a:pt x="925075" y="976566"/>
                </a:lnTo>
                <a:lnTo>
                  <a:pt x="0" y="97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 rot="-6232673">
            <a:off x="14930753" y="5816380"/>
            <a:ext cx="669443" cy="1172590"/>
          </a:xfrm>
          <a:custGeom>
            <a:avLst/>
            <a:gdLst/>
            <a:ahLst/>
            <a:cxnLst/>
            <a:rect l="l" t="t" r="r" b="b"/>
            <a:pathLst>
              <a:path w="669443" h="1172590">
                <a:moveTo>
                  <a:pt x="0" y="0"/>
                </a:moveTo>
                <a:lnTo>
                  <a:pt x="669443" y="0"/>
                </a:lnTo>
                <a:lnTo>
                  <a:pt x="669443" y="1172590"/>
                </a:lnTo>
                <a:lnTo>
                  <a:pt x="0" y="117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/>
          <p:cNvSpPr/>
          <p:nvPr/>
        </p:nvSpPr>
        <p:spPr>
          <a:xfrm>
            <a:off x="5721640" y="6466506"/>
            <a:ext cx="677852" cy="803489"/>
          </a:xfrm>
          <a:custGeom>
            <a:avLst/>
            <a:gdLst/>
            <a:ahLst/>
            <a:cxnLst/>
            <a:rect l="l" t="t" r="r" b="b"/>
            <a:pathLst>
              <a:path w="677852" h="803489">
                <a:moveTo>
                  <a:pt x="0" y="0"/>
                </a:moveTo>
                <a:lnTo>
                  <a:pt x="677852" y="0"/>
                </a:lnTo>
                <a:lnTo>
                  <a:pt x="677852" y="803489"/>
                </a:lnTo>
                <a:lnTo>
                  <a:pt x="0" y="803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Freeform 45"/>
          <p:cNvSpPr/>
          <p:nvPr/>
        </p:nvSpPr>
        <p:spPr>
          <a:xfrm rot="764690">
            <a:off x="15819895" y="2620774"/>
            <a:ext cx="703274" cy="647012"/>
          </a:xfrm>
          <a:custGeom>
            <a:avLst/>
            <a:gdLst/>
            <a:ahLst/>
            <a:cxnLst/>
            <a:rect l="l" t="t" r="r" b="b"/>
            <a:pathLst>
              <a:path w="703274" h="647012">
                <a:moveTo>
                  <a:pt x="0" y="0"/>
                </a:moveTo>
                <a:lnTo>
                  <a:pt x="703274" y="0"/>
                </a:lnTo>
                <a:lnTo>
                  <a:pt x="703274" y="647011"/>
                </a:lnTo>
                <a:lnTo>
                  <a:pt x="0" y="647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 rot="-3249932">
            <a:off x="13751858" y="4840574"/>
            <a:ext cx="1398137" cy="294880"/>
          </a:xfrm>
          <a:custGeom>
            <a:avLst/>
            <a:gdLst/>
            <a:ahLst/>
            <a:cxnLst/>
            <a:rect l="l" t="t" r="r" b="b"/>
            <a:pathLst>
              <a:path w="1398137" h="294880">
                <a:moveTo>
                  <a:pt x="0" y="0"/>
                </a:moveTo>
                <a:lnTo>
                  <a:pt x="1398137" y="0"/>
                </a:lnTo>
                <a:lnTo>
                  <a:pt x="1398137" y="294880"/>
                </a:lnTo>
                <a:lnTo>
                  <a:pt x="0" y="2948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7" name="Group 47"/>
          <p:cNvGrpSpPr/>
          <p:nvPr/>
        </p:nvGrpSpPr>
        <p:grpSpPr>
          <a:xfrm>
            <a:off x="231257" y="7269995"/>
            <a:ext cx="4293314" cy="1963827"/>
            <a:chOff x="0" y="0"/>
            <a:chExt cx="3238938" cy="14815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238938" cy="1481539"/>
            </a:xfrm>
            <a:custGeom>
              <a:avLst/>
              <a:gdLst/>
              <a:ahLst/>
              <a:cxnLst/>
              <a:rect l="l" t="t" r="r" b="b"/>
              <a:pathLst>
                <a:path w="3238938" h="1481539">
                  <a:moveTo>
                    <a:pt x="54098" y="0"/>
                  </a:moveTo>
                  <a:lnTo>
                    <a:pt x="3184840" y="0"/>
                  </a:lnTo>
                  <a:cubicBezTo>
                    <a:pt x="3199188" y="0"/>
                    <a:pt x="3212948" y="5700"/>
                    <a:pt x="3223093" y="15845"/>
                  </a:cubicBezTo>
                  <a:cubicBezTo>
                    <a:pt x="3233238" y="25990"/>
                    <a:pt x="3238938" y="39750"/>
                    <a:pt x="3238938" y="54098"/>
                  </a:cubicBezTo>
                  <a:lnTo>
                    <a:pt x="3238938" y="1427442"/>
                  </a:lnTo>
                  <a:cubicBezTo>
                    <a:pt x="3238938" y="1441789"/>
                    <a:pt x="3233238" y="1455549"/>
                    <a:pt x="3223093" y="1465694"/>
                  </a:cubicBezTo>
                  <a:cubicBezTo>
                    <a:pt x="3212948" y="1475839"/>
                    <a:pt x="3199188" y="1481539"/>
                    <a:pt x="3184840" y="1481539"/>
                  </a:cubicBezTo>
                  <a:lnTo>
                    <a:pt x="54098" y="1481539"/>
                  </a:lnTo>
                  <a:cubicBezTo>
                    <a:pt x="39750" y="1481539"/>
                    <a:pt x="25990" y="1475839"/>
                    <a:pt x="15845" y="1465694"/>
                  </a:cubicBezTo>
                  <a:cubicBezTo>
                    <a:pt x="5700" y="1455549"/>
                    <a:pt x="0" y="1441789"/>
                    <a:pt x="0" y="1427442"/>
                  </a:cubicBezTo>
                  <a:lnTo>
                    <a:pt x="0" y="54098"/>
                  </a:lnTo>
                  <a:cubicBezTo>
                    <a:pt x="0" y="39750"/>
                    <a:pt x="5700" y="25990"/>
                    <a:pt x="15845" y="15845"/>
                  </a:cubicBezTo>
                  <a:cubicBezTo>
                    <a:pt x="25990" y="5700"/>
                    <a:pt x="39750" y="0"/>
                    <a:pt x="54098" y="0"/>
                  </a:cubicBezTo>
                  <a:close/>
                </a:path>
              </a:pathLst>
            </a:custGeom>
            <a:solidFill>
              <a:srgbClr val="FCFB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3238938" cy="151963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600" b="1" dirty="0">
                  <a:solidFill>
                    <a:srgbClr val="22212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Backend:</a:t>
              </a:r>
            </a:p>
            <a:p>
              <a:pPr marL="345444" lvl="1" indent="-172722" algn="l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Node.js: For handling backend logic and interacting with the blockchain.</a:t>
              </a:r>
            </a:p>
            <a:p>
              <a:pPr marL="345444" lvl="1" indent="-172722" algn="l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222121"/>
                  </a:solidFill>
                  <a:latin typeface="DM Sans"/>
                  <a:ea typeface="DM Sans"/>
                  <a:cs typeface="DM Sans"/>
                  <a:sym typeface="DM Sans"/>
                </a:rPr>
                <a:t>Database: Optional for additional data storage, such as historical election data.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967699" y="7134951"/>
            <a:ext cx="522201" cy="465515"/>
            <a:chOff x="0" y="0"/>
            <a:chExt cx="812800" cy="72457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24570"/>
            </a:xfrm>
            <a:custGeom>
              <a:avLst/>
              <a:gdLst/>
              <a:ahLst/>
              <a:cxnLst/>
              <a:rect l="l" t="t" r="r" b="b"/>
              <a:pathLst>
                <a:path w="812800" h="724570">
                  <a:moveTo>
                    <a:pt x="406400" y="0"/>
                  </a:moveTo>
                  <a:cubicBezTo>
                    <a:pt x="181951" y="0"/>
                    <a:pt x="0" y="162201"/>
                    <a:pt x="0" y="362285"/>
                  </a:cubicBezTo>
                  <a:cubicBezTo>
                    <a:pt x="0" y="562370"/>
                    <a:pt x="181951" y="724570"/>
                    <a:pt x="406400" y="724570"/>
                  </a:cubicBezTo>
                  <a:cubicBezTo>
                    <a:pt x="630849" y="724570"/>
                    <a:pt x="812800" y="562370"/>
                    <a:pt x="812800" y="362285"/>
                  </a:cubicBezTo>
                  <a:cubicBezTo>
                    <a:pt x="812800" y="162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12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96503"/>
              <a:ext cx="660400" cy="56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r>
                <a:rPr lang="en-US" sz="1599" b="1" spc="-31">
                  <a:solidFill>
                    <a:srgbClr val="FCFB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705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Canva Sans Bold</vt:lpstr>
      <vt:lpstr>Calibri</vt:lpstr>
      <vt:lpstr>DM Sans Bold</vt:lpstr>
      <vt:lpstr>DM Sans Bold Italics</vt:lpstr>
      <vt:lpstr>TC October</vt:lpstr>
      <vt:lpstr>DM Sans Italics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Yellow Pastel Blue Lifestyle Vision Board Scribbles Doodles Whiteboard Presentation</dc:title>
  <dc:creator>RITIKA WADHWA</dc:creator>
  <cp:lastModifiedBy>sakshi wadhwa</cp:lastModifiedBy>
  <cp:revision>2</cp:revision>
  <dcterms:created xsi:type="dcterms:W3CDTF">2006-08-16T00:00:00Z</dcterms:created>
  <dcterms:modified xsi:type="dcterms:W3CDTF">2024-09-07T21:34:54Z</dcterms:modified>
  <dc:identifier>DAGPTw34R6g</dc:identifier>
</cp:coreProperties>
</file>